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9" r:id="rId4"/>
    <p:sldId id="281" r:id="rId5"/>
    <p:sldId id="299" r:id="rId6"/>
    <p:sldId id="300" r:id="rId7"/>
    <p:sldId id="321" r:id="rId8"/>
    <p:sldId id="297" r:id="rId9"/>
    <p:sldId id="301" r:id="rId10"/>
    <p:sldId id="284" r:id="rId11"/>
    <p:sldId id="290" r:id="rId12"/>
    <p:sldId id="287" r:id="rId13"/>
    <p:sldId id="319" r:id="rId14"/>
    <p:sldId id="317" r:id="rId15"/>
    <p:sldId id="289" r:id="rId16"/>
    <p:sldId id="288" r:id="rId17"/>
    <p:sldId id="285" r:id="rId18"/>
    <p:sldId id="292" r:id="rId19"/>
    <p:sldId id="291" r:id="rId20"/>
    <p:sldId id="293" r:id="rId21"/>
    <p:sldId id="295" r:id="rId22"/>
    <p:sldId id="315" r:id="rId23"/>
    <p:sldId id="314" r:id="rId24"/>
    <p:sldId id="296" r:id="rId25"/>
    <p:sldId id="318" r:id="rId26"/>
    <p:sldId id="262" r:id="rId27"/>
    <p:sldId id="334" r:id="rId28"/>
    <p:sldId id="303" r:id="rId29"/>
    <p:sldId id="269" r:id="rId30"/>
    <p:sldId id="339" r:id="rId31"/>
    <p:sldId id="338" r:id="rId32"/>
    <p:sldId id="337" r:id="rId33"/>
    <p:sldId id="336" r:id="rId34"/>
    <p:sldId id="266" r:id="rId35"/>
    <p:sldId id="347" r:id="rId36"/>
    <p:sldId id="346" r:id="rId37"/>
    <p:sldId id="345" r:id="rId38"/>
    <p:sldId id="344" r:id="rId39"/>
    <p:sldId id="343" r:id="rId40"/>
    <p:sldId id="342" r:id="rId41"/>
    <p:sldId id="341" r:id="rId42"/>
    <p:sldId id="340" r:id="rId43"/>
    <p:sldId id="260" r:id="rId44"/>
    <p:sldId id="322" r:id="rId45"/>
    <p:sldId id="272" r:id="rId46"/>
    <p:sldId id="273" r:id="rId47"/>
    <p:sldId id="274" r:id="rId48"/>
    <p:sldId id="348" r:id="rId49"/>
    <p:sldId id="349" r:id="rId50"/>
    <p:sldId id="275" r:id="rId51"/>
    <p:sldId id="277" r:id="rId52"/>
    <p:sldId id="350" r:id="rId53"/>
    <p:sldId id="278" r:id="rId54"/>
    <p:sldId id="279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00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44" y="-72"/>
      </p:cViewPr>
      <p:guideLst>
        <p:guide orient="horz" pos="431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DD2D4-B5E0-8A45-A955-789BF3712BD4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3331E-6B77-5B42-8660-5E60BFC44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 </a:t>
            </a:r>
            <a:r>
              <a:rPr lang="en-US" dirty="0" err="1" smtClean="0"/>
              <a:t>Pflops</a:t>
            </a:r>
            <a:r>
              <a:rPr lang="en-US" baseline="0" dirty="0" smtClean="0"/>
              <a:t> peak 3.3 </a:t>
            </a:r>
            <a:r>
              <a:rPr lang="en-US" baseline="0" dirty="0" err="1" smtClean="0"/>
              <a:t>exaflops</a:t>
            </a:r>
            <a:r>
              <a:rPr lang="en-US" baseline="0" dirty="0" smtClean="0"/>
              <a:t> for certain kinds of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F28A7-BAEA-8741-8B7C-F3D76932D0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</a:p>
          <a:p>
            <a:r>
              <a:rPr lang="en-US" baseline="0" dirty="0" smtClean="0"/>
              <a:t>ATTENTION – it’s not the solution to all your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12192 cores on cx1 (2013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76*10*2*8</a:t>
            </a:r>
          </a:p>
          <a:p>
            <a:r>
              <a:rPr lang="en-US" dirty="0" smtClean="0"/>
              <a:t>48 logical CPUs, 128GB of memory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8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that</a:t>
            </a:r>
            <a:r>
              <a:rPr lang="en-US" baseline="0" dirty="0" smtClean="0"/>
              <a:t> you have new line </a:t>
            </a:r>
            <a:r>
              <a:rPr lang="en-US" baseline="0" dirty="0" err="1" smtClean="0"/>
              <a:t>caracters</a:t>
            </a:r>
            <a:r>
              <a:rPr lang="en-US" baseline="0" dirty="0" smtClean="0"/>
              <a:t> in properly (don’t just copy and paste)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that</a:t>
            </a:r>
            <a:r>
              <a:rPr lang="en-US" baseline="0" dirty="0" smtClean="0"/>
              <a:t> you have new line </a:t>
            </a:r>
            <a:r>
              <a:rPr lang="en-US" baseline="0" dirty="0" err="1" smtClean="0"/>
              <a:t>caracters</a:t>
            </a:r>
            <a:r>
              <a:rPr lang="en-US" baseline="0" dirty="0" smtClean="0"/>
              <a:t> in properly (don’t just copy and paste)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07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07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07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2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4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19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8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8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9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3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5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77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87E26-6743-8C43-B4BE-089D5C59F756}" type="datetimeFigureOut">
              <a:rPr lang="en-US" smtClean="0"/>
              <a:t>01/12/18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8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chemeClr val="bg1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chemeClr val="bg1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chemeClr val="bg1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chemeClr val="bg1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</a:rPr>
              <a:t>Should be used in your code to give a simulation number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Before</a:t>
            </a: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7999" y="2230438"/>
            <a:ext cx="5246687" cy="7540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Simulation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7" name="Oval 6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510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chemeClr val="bg1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chemeClr val="bg1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chemeClr val="bg1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chemeClr val="bg1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</a:rPr>
              <a:t>Should be used in your code to give a simulation number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Before</a:t>
            </a: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Now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7999" y="2230438"/>
            <a:ext cx="5246687" cy="7540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Simulation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7999" y="3660775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9" y="4562474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7999" y="5445122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0" name="Oval 9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54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</a:rPr>
              <a:t>Should be used in your code to give a simulation number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Before</a:t>
            </a: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Now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7999" y="2230438"/>
            <a:ext cx="5246687" cy="7540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Simulation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7999" y="3660775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9" y="4562474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7999" y="5445122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0" name="Oval 9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84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500" y="729457"/>
            <a:ext cx="3632200" cy="16557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in 1 :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10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4400" y="2540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your PC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550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500" y="729457"/>
            <a:ext cx="3632200" cy="16557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in 1 :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10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400" y="41076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42600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8200" y="44124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0600" y="45648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43000" y="47172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95400" y="48696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50220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00200" y="51744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52600" y="53268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05000" y="54792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13500" y="2245519"/>
            <a:ext cx="2616200" cy="1521619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Shell script on the cluster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 flipH="1">
            <a:off x="7137400" y="3767138"/>
            <a:ext cx="584200" cy="340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2"/>
          </p:cNvCxnSpPr>
          <p:nvPr/>
        </p:nvCxnSpPr>
        <p:spPr>
          <a:xfrm flipH="1">
            <a:off x="7289800" y="3767138"/>
            <a:ext cx="431800" cy="492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2"/>
          </p:cNvCxnSpPr>
          <p:nvPr/>
        </p:nvCxnSpPr>
        <p:spPr>
          <a:xfrm flipH="1">
            <a:off x="7442200" y="3767138"/>
            <a:ext cx="279400" cy="64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</p:cNvCxnSpPr>
          <p:nvPr/>
        </p:nvCxnSpPr>
        <p:spPr>
          <a:xfrm flipH="1">
            <a:off x="7594600" y="3767138"/>
            <a:ext cx="127000" cy="797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2"/>
          </p:cNvCxnSpPr>
          <p:nvPr/>
        </p:nvCxnSpPr>
        <p:spPr>
          <a:xfrm>
            <a:off x="7721600" y="3767138"/>
            <a:ext cx="25400" cy="95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2"/>
          </p:cNvCxnSpPr>
          <p:nvPr/>
        </p:nvCxnSpPr>
        <p:spPr>
          <a:xfrm>
            <a:off x="7721600" y="3767138"/>
            <a:ext cx="177800" cy="1102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2"/>
          </p:cNvCxnSpPr>
          <p:nvPr/>
        </p:nvCxnSpPr>
        <p:spPr>
          <a:xfrm>
            <a:off x="7721600" y="3767138"/>
            <a:ext cx="330200" cy="1254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2"/>
          </p:cNvCxnSpPr>
          <p:nvPr/>
        </p:nvCxnSpPr>
        <p:spPr>
          <a:xfrm>
            <a:off x="7721600" y="3767138"/>
            <a:ext cx="482600" cy="1407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</p:cNvCxnSpPr>
          <p:nvPr/>
        </p:nvCxnSpPr>
        <p:spPr>
          <a:xfrm>
            <a:off x="7721600" y="3767138"/>
            <a:ext cx="635000" cy="1559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2"/>
          </p:cNvCxnSpPr>
          <p:nvPr/>
        </p:nvCxnSpPr>
        <p:spPr>
          <a:xfrm>
            <a:off x="7721600" y="3767138"/>
            <a:ext cx="787400" cy="1712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14400" y="2540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your PC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457700" y="339780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HPC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29" name="Oval 28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96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</a:rPr>
              <a:t>Should be used in your code to give a simulation number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Before</a:t>
            </a: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Now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7999" y="2230438"/>
            <a:ext cx="5246687" cy="7540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7999" y="3660775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9" y="4562474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7999" y="5445122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119441" y="2317749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Any seed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119444" y="3763961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Any seed ?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19444" y="466248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Any seed ?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119447" y="554666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Any seed ?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7" name="Oval 16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15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</a:rPr>
              <a:t>Should be used in your code to give a simulation number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Pseudo random numbers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</a:rPr>
              <a:t>Given a certain random number seed, you get the same sequence of random numbers every time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</a:rPr>
              <a:t>Each simulation should have a different </a:t>
            </a:r>
            <a:r>
              <a:rPr lang="en-US" sz="2500" dirty="0" smtClean="0">
                <a:solidFill>
                  <a:srgbClr val="000000"/>
                </a:solidFill>
              </a:rPr>
              <a:t>seed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7999" y="3660775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9" y="4562474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7999" y="5445122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19444" y="3763961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119444" y="466248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19447" y="554666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5" name="Oval 14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56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1960" y="1250603"/>
            <a:ext cx="8335020" cy="4927091"/>
            <a:chOff x="349085" y="861666"/>
            <a:chExt cx="8335020" cy="4927091"/>
          </a:xfrm>
        </p:grpSpPr>
        <p:pic>
          <p:nvPicPr>
            <p:cNvPr id="3" name="Picture 2" descr="KT600_BlockDiagram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92" y="1804132"/>
              <a:ext cx="2630116" cy="3984625"/>
            </a:xfrm>
            <a:prstGeom prst="rect">
              <a:avLst/>
            </a:prstGeom>
          </p:spPr>
        </p:pic>
        <p:pic>
          <p:nvPicPr>
            <p:cNvPr id="6" name="Picture 5" descr="HDD  Eric Gab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376" y="3642360"/>
              <a:ext cx="2889729" cy="1437640"/>
            </a:xfrm>
            <a:prstGeom prst="rect">
              <a:avLst/>
            </a:prstGeom>
          </p:spPr>
        </p:pic>
        <p:pic>
          <p:nvPicPr>
            <p:cNvPr id="8" name="Picture 7" descr="Memory_module_DDRAM_20-03-2006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85" y="1643064"/>
              <a:ext cx="2910415" cy="2182811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5095876" y="3635375"/>
              <a:ext cx="865188" cy="14446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Intel_80486DX2_top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438" y="861666"/>
              <a:ext cx="1658938" cy="1357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225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5585" y="1056560"/>
            <a:ext cx="8568769" cy="5410664"/>
            <a:chOff x="285585" y="1056560"/>
            <a:chExt cx="8568769" cy="5410664"/>
          </a:xfrm>
        </p:grpSpPr>
        <p:grpSp>
          <p:nvGrpSpPr>
            <p:cNvPr id="25" name="Group 24"/>
            <p:cNvGrpSpPr/>
            <p:nvPr/>
          </p:nvGrpSpPr>
          <p:grpSpPr>
            <a:xfrm>
              <a:off x="285585" y="1056560"/>
              <a:ext cx="8568769" cy="5134690"/>
              <a:chOff x="285585" y="1056560"/>
              <a:chExt cx="8568769" cy="513469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382343" y="3547705"/>
                <a:ext cx="4472011" cy="2643545"/>
                <a:chOff x="349085" y="861666"/>
                <a:chExt cx="8335020" cy="4927091"/>
              </a:xfrm>
            </p:grpSpPr>
            <p:pic>
              <p:nvPicPr>
                <p:cNvPr id="13" name="Picture 12" descr="KT600_BlockDiagram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92" y="1804132"/>
                  <a:ext cx="2630116" cy="3984625"/>
                </a:xfrm>
                <a:prstGeom prst="rect">
                  <a:avLst/>
                </a:prstGeom>
              </p:spPr>
            </p:pic>
            <p:pic>
              <p:nvPicPr>
                <p:cNvPr id="14" name="Picture 13" descr="HDD  Eric Gaba.jp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4376" y="3642360"/>
                  <a:ext cx="2889729" cy="1437640"/>
                </a:xfrm>
                <a:prstGeom prst="rect">
                  <a:avLst/>
                </a:prstGeom>
              </p:spPr>
            </p:pic>
            <p:pic>
              <p:nvPicPr>
                <p:cNvPr id="15" name="Picture 14" descr="Memory_module_DDRAM_20-03-2006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85" y="1643064"/>
                  <a:ext cx="2910415" cy="2182811"/>
                </a:xfrm>
                <a:prstGeom prst="rect">
                  <a:avLst/>
                </a:prstGeom>
              </p:spPr>
            </p:pic>
            <p:sp>
              <p:nvSpPr>
                <p:cNvPr id="16" name="Right Arrow 15"/>
                <p:cNvSpPr/>
                <p:nvPr/>
              </p:nvSpPr>
              <p:spPr>
                <a:xfrm>
                  <a:off x="5095876" y="3635375"/>
                  <a:ext cx="865188" cy="1444625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 descr="Intel_80486DX2_top.jp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438" y="861666"/>
                  <a:ext cx="1658938" cy="135704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/>
              <p:nvPr/>
            </p:nvGrpSpPr>
            <p:grpSpPr>
              <a:xfrm>
                <a:off x="285585" y="1056560"/>
                <a:ext cx="4472011" cy="2643545"/>
                <a:chOff x="349085" y="861666"/>
                <a:chExt cx="8335020" cy="4927091"/>
              </a:xfrm>
            </p:grpSpPr>
            <p:pic>
              <p:nvPicPr>
                <p:cNvPr id="19" name="Picture 18" descr="KT600_BlockDiagram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92" y="1804132"/>
                  <a:ext cx="2630116" cy="3984625"/>
                </a:xfrm>
                <a:prstGeom prst="rect">
                  <a:avLst/>
                </a:prstGeom>
              </p:spPr>
            </p:pic>
            <p:pic>
              <p:nvPicPr>
                <p:cNvPr id="20" name="Picture 19" descr="HDD  Eric Gaba.jp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4376" y="3642360"/>
                  <a:ext cx="2889729" cy="1437640"/>
                </a:xfrm>
                <a:prstGeom prst="rect">
                  <a:avLst/>
                </a:prstGeom>
              </p:spPr>
            </p:pic>
            <p:pic>
              <p:nvPicPr>
                <p:cNvPr id="21" name="Picture 20" descr="Memory_module_DDRAM_20-03-2006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85" y="1643064"/>
                  <a:ext cx="2910415" cy="2182811"/>
                </a:xfrm>
                <a:prstGeom prst="rect">
                  <a:avLst/>
                </a:prstGeom>
              </p:spPr>
            </p:pic>
            <p:sp>
              <p:nvSpPr>
                <p:cNvPr id="22" name="Right Arrow 21"/>
                <p:cNvSpPr/>
                <p:nvPr/>
              </p:nvSpPr>
              <p:spPr>
                <a:xfrm>
                  <a:off x="5095876" y="3635375"/>
                  <a:ext cx="865188" cy="1444625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Picture 22" descr="Intel_80486DX2_top.jp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438" y="861666"/>
                  <a:ext cx="1658938" cy="1357041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 descr="800px-Switch-and-nest.jp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95" y="1056560"/>
                <a:ext cx="2878667" cy="2159000"/>
              </a:xfrm>
              <a:prstGeom prst="rect">
                <a:avLst/>
              </a:prstGeom>
            </p:spPr>
          </p:pic>
          <p:sp>
            <p:nvSpPr>
              <p:cNvPr id="7" name="Freeform 6"/>
              <p:cNvSpPr/>
              <p:nvPr/>
            </p:nvSpPr>
            <p:spPr>
              <a:xfrm>
                <a:off x="2928938" y="1276076"/>
                <a:ext cx="2476500" cy="1395883"/>
              </a:xfrm>
              <a:custGeom>
                <a:avLst/>
                <a:gdLst>
                  <a:gd name="connsiteX0" fmla="*/ 0 w 2476500"/>
                  <a:gd name="connsiteY0" fmla="*/ 1375049 h 1395883"/>
                  <a:gd name="connsiteX1" fmla="*/ 222250 w 2476500"/>
                  <a:gd name="connsiteY1" fmla="*/ 1382987 h 1395883"/>
                  <a:gd name="connsiteX2" fmla="*/ 738187 w 2476500"/>
                  <a:gd name="connsiteY2" fmla="*/ 1224237 h 1395883"/>
                  <a:gd name="connsiteX3" fmla="*/ 1039812 w 2476500"/>
                  <a:gd name="connsiteY3" fmla="*/ 660674 h 1395883"/>
                  <a:gd name="connsiteX4" fmla="*/ 1039812 w 2476500"/>
                  <a:gd name="connsiteY4" fmla="*/ 9799 h 1395883"/>
                  <a:gd name="connsiteX5" fmla="*/ 571500 w 2476500"/>
                  <a:gd name="connsiteY5" fmla="*/ 295549 h 1395883"/>
                  <a:gd name="connsiteX6" fmla="*/ 944562 w 2476500"/>
                  <a:gd name="connsiteY6" fmla="*/ 660674 h 1395883"/>
                  <a:gd name="connsiteX7" fmla="*/ 1365250 w 2476500"/>
                  <a:gd name="connsiteY7" fmla="*/ 708299 h 1395883"/>
                  <a:gd name="connsiteX8" fmla="*/ 2143125 w 2476500"/>
                  <a:gd name="connsiteY8" fmla="*/ 263799 h 1395883"/>
                  <a:gd name="connsiteX9" fmla="*/ 2476500 w 2476500"/>
                  <a:gd name="connsiteY9" fmla="*/ 112987 h 139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6500" h="1395883">
                    <a:moveTo>
                      <a:pt x="0" y="1375049"/>
                    </a:moveTo>
                    <a:cubicBezTo>
                      <a:pt x="49609" y="1391585"/>
                      <a:pt x="99219" y="1408122"/>
                      <a:pt x="222250" y="1382987"/>
                    </a:cubicBezTo>
                    <a:cubicBezTo>
                      <a:pt x="345281" y="1357852"/>
                      <a:pt x="601927" y="1344622"/>
                      <a:pt x="738187" y="1224237"/>
                    </a:cubicBezTo>
                    <a:cubicBezTo>
                      <a:pt x="874447" y="1103852"/>
                      <a:pt x="989541" y="863080"/>
                      <a:pt x="1039812" y="660674"/>
                    </a:cubicBezTo>
                    <a:cubicBezTo>
                      <a:pt x="1090083" y="458268"/>
                      <a:pt x="1117864" y="70653"/>
                      <a:pt x="1039812" y="9799"/>
                    </a:cubicBezTo>
                    <a:cubicBezTo>
                      <a:pt x="961760" y="-51055"/>
                      <a:pt x="587375" y="187070"/>
                      <a:pt x="571500" y="295549"/>
                    </a:cubicBezTo>
                    <a:cubicBezTo>
                      <a:pt x="555625" y="404028"/>
                      <a:pt x="812270" y="591882"/>
                      <a:pt x="944562" y="660674"/>
                    </a:cubicBezTo>
                    <a:cubicBezTo>
                      <a:pt x="1076854" y="729466"/>
                      <a:pt x="1165489" y="774445"/>
                      <a:pt x="1365250" y="708299"/>
                    </a:cubicBezTo>
                    <a:cubicBezTo>
                      <a:pt x="1565011" y="642153"/>
                      <a:pt x="1957917" y="363018"/>
                      <a:pt x="2143125" y="263799"/>
                    </a:cubicBezTo>
                    <a:cubicBezTo>
                      <a:pt x="2328333" y="164580"/>
                      <a:pt x="2476500" y="112987"/>
                      <a:pt x="2476500" y="112987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6953250" y="3079750"/>
                <a:ext cx="913380" cy="2074680"/>
              </a:xfrm>
              <a:custGeom>
                <a:avLst/>
                <a:gdLst>
                  <a:gd name="connsiteX0" fmla="*/ 0 w 913380"/>
                  <a:gd name="connsiteY0" fmla="*/ 2063750 h 2074680"/>
                  <a:gd name="connsiteX1" fmla="*/ 396875 w 913380"/>
                  <a:gd name="connsiteY1" fmla="*/ 2055813 h 2074680"/>
                  <a:gd name="connsiteX2" fmla="*/ 730250 w 913380"/>
                  <a:gd name="connsiteY2" fmla="*/ 1889125 h 2074680"/>
                  <a:gd name="connsiteX3" fmla="*/ 912813 w 913380"/>
                  <a:gd name="connsiteY3" fmla="*/ 1412875 h 2074680"/>
                  <a:gd name="connsiteX4" fmla="*/ 674688 w 913380"/>
                  <a:gd name="connsiteY4" fmla="*/ 1039813 h 2074680"/>
                  <a:gd name="connsiteX5" fmla="*/ 206375 w 913380"/>
                  <a:gd name="connsiteY5" fmla="*/ 809625 h 2074680"/>
                  <a:gd name="connsiteX6" fmla="*/ 95250 w 913380"/>
                  <a:gd name="connsiteY6" fmla="*/ 333375 h 2074680"/>
                  <a:gd name="connsiteX7" fmla="*/ 325438 w 913380"/>
                  <a:gd name="connsiteY7" fmla="*/ 0 h 207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380" h="2074680">
                    <a:moveTo>
                      <a:pt x="0" y="2063750"/>
                    </a:moveTo>
                    <a:cubicBezTo>
                      <a:pt x="137583" y="2074333"/>
                      <a:pt x="275167" y="2084917"/>
                      <a:pt x="396875" y="2055813"/>
                    </a:cubicBezTo>
                    <a:cubicBezTo>
                      <a:pt x="518583" y="2026709"/>
                      <a:pt x="644260" y="1996281"/>
                      <a:pt x="730250" y="1889125"/>
                    </a:cubicBezTo>
                    <a:cubicBezTo>
                      <a:pt x="816240" y="1781969"/>
                      <a:pt x="922073" y="1554427"/>
                      <a:pt x="912813" y="1412875"/>
                    </a:cubicBezTo>
                    <a:cubicBezTo>
                      <a:pt x="903553" y="1271323"/>
                      <a:pt x="792428" y="1140355"/>
                      <a:pt x="674688" y="1039813"/>
                    </a:cubicBezTo>
                    <a:cubicBezTo>
                      <a:pt x="556948" y="939271"/>
                      <a:pt x="302948" y="927365"/>
                      <a:pt x="206375" y="809625"/>
                    </a:cubicBezTo>
                    <a:cubicBezTo>
                      <a:pt x="109802" y="691885"/>
                      <a:pt x="75406" y="468313"/>
                      <a:pt x="95250" y="333375"/>
                    </a:cubicBezTo>
                    <a:cubicBezTo>
                      <a:pt x="115094" y="198437"/>
                      <a:pt x="325438" y="0"/>
                      <a:pt x="325438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 descr="servers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85" y="3966951"/>
              <a:ext cx="3751875" cy="2500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73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93658" y="3322099"/>
            <a:ext cx="4934091" cy="3115583"/>
            <a:chOff x="285585" y="1056560"/>
            <a:chExt cx="8568769" cy="5410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85585" y="1056560"/>
              <a:ext cx="8568769" cy="5134690"/>
              <a:chOff x="285585" y="1056560"/>
              <a:chExt cx="8568769" cy="513469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4382343" y="3547705"/>
                <a:ext cx="4472011" cy="2643545"/>
                <a:chOff x="349085" y="861666"/>
                <a:chExt cx="8335020" cy="4927091"/>
              </a:xfrm>
            </p:grpSpPr>
            <p:pic>
              <p:nvPicPr>
                <p:cNvPr id="35" name="Picture 34" descr="KT600_BlockDiagram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92" y="1804132"/>
                  <a:ext cx="2630116" cy="3984625"/>
                </a:xfrm>
                <a:prstGeom prst="rect">
                  <a:avLst/>
                </a:prstGeom>
              </p:spPr>
            </p:pic>
            <p:pic>
              <p:nvPicPr>
                <p:cNvPr id="36" name="Picture 35" descr="HDD  Eric Gaba.jp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4376" y="3642360"/>
                  <a:ext cx="2889729" cy="1437640"/>
                </a:xfrm>
                <a:prstGeom prst="rect">
                  <a:avLst/>
                </a:prstGeom>
              </p:spPr>
            </p:pic>
            <p:pic>
              <p:nvPicPr>
                <p:cNvPr id="37" name="Picture 36" descr="Memory_module_DDRAM_20-03-2006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85" y="1643064"/>
                  <a:ext cx="2910415" cy="2182811"/>
                </a:xfrm>
                <a:prstGeom prst="rect">
                  <a:avLst/>
                </a:prstGeom>
              </p:spPr>
            </p:pic>
            <p:sp>
              <p:nvSpPr>
                <p:cNvPr id="38" name="Right Arrow 37"/>
                <p:cNvSpPr/>
                <p:nvPr/>
              </p:nvSpPr>
              <p:spPr>
                <a:xfrm>
                  <a:off x="5095876" y="3635375"/>
                  <a:ext cx="865188" cy="1444625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 descr="Intel_80486DX2_top.jp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438" y="861666"/>
                  <a:ext cx="1658938" cy="1357041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/>
            </p:nvGrpSpPr>
            <p:grpSpPr>
              <a:xfrm>
                <a:off x="285585" y="1056560"/>
                <a:ext cx="4472011" cy="2643545"/>
                <a:chOff x="349085" y="861666"/>
                <a:chExt cx="8335020" cy="4927091"/>
              </a:xfrm>
            </p:grpSpPr>
            <p:pic>
              <p:nvPicPr>
                <p:cNvPr id="30" name="Picture 29" descr="KT600_BlockDiagram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92" y="1804132"/>
                  <a:ext cx="2630116" cy="3984625"/>
                </a:xfrm>
                <a:prstGeom prst="rect">
                  <a:avLst/>
                </a:prstGeom>
              </p:spPr>
            </p:pic>
            <p:pic>
              <p:nvPicPr>
                <p:cNvPr id="31" name="Picture 30" descr="HDD  Eric Gaba.jp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4376" y="3642360"/>
                  <a:ext cx="2889729" cy="1437640"/>
                </a:xfrm>
                <a:prstGeom prst="rect">
                  <a:avLst/>
                </a:prstGeom>
              </p:spPr>
            </p:pic>
            <p:pic>
              <p:nvPicPr>
                <p:cNvPr id="32" name="Picture 31" descr="Memory_module_DDRAM_20-03-2006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85" y="1643064"/>
                  <a:ext cx="2910415" cy="2182811"/>
                </a:xfrm>
                <a:prstGeom prst="rect">
                  <a:avLst/>
                </a:prstGeom>
              </p:spPr>
            </p:pic>
            <p:sp>
              <p:nvSpPr>
                <p:cNvPr id="33" name="Right Arrow 32"/>
                <p:cNvSpPr/>
                <p:nvPr/>
              </p:nvSpPr>
              <p:spPr>
                <a:xfrm>
                  <a:off x="5095876" y="3635375"/>
                  <a:ext cx="865188" cy="1444625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" name="Picture 33" descr="Intel_80486DX2_top.jp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438" y="861666"/>
                  <a:ext cx="1658938" cy="1357041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 descr="800px-Switch-and-nest.jp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95" y="1056560"/>
                <a:ext cx="2878667" cy="2159000"/>
              </a:xfrm>
              <a:prstGeom prst="rect">
                <a:avLst/>
              </a:prstGeom>
            </p:spPr>
          </p:pic>
          <p:sp>
            <p:nvSpPr>
              <p:cNvPr id="28" name="Freeform 27"/>
              <p:cNvSpPr/>
              <p:nvPr/>
            </p:nvSpPr>
            <p:spPr>
              <a:xfrm>
                <a:off x="2928938" y="1276076"/>
                <a:ext cx="2476500" cy="1395883"/>
              </a:xfrm>
              <a:custGeom>
                <a:avLst/>
                <a:gdLst>
                  <a:gd name="connsiteX0" fmla="*/ 0 w 2476500"/>
                  <a:gd name="connsiteY0" fmla="*/ 1375049 h 1395883"/>
                  <a:gd name="connsiteX1" fmla="*/ 222250 w 2476500"/>
                  <a:gd name="connsiteY1" fmla="*/ 1382987 h 1395883"/>
                  <a:gd name="connsiteX2" fmla="*/ 738187 w 2476500"/>
                  <a:gd name="connsiteY2" fmla="*/ 1224237 h 1395883"/>
                  <a:gd name="connsiteX3" fmla="*/ 1039812 w 2476500"/>
                  <a:gd name="connsiteY3" fmla="*/ 660674 h 1395883"/>
                  <a:gd name="connsiteX4" fmla="*/ 1039812 w 2476500"/>
                  <a:gd name="connsiteY4" fmla="*/ 9799 h 1395883"/>
                  <a:gd name="connsiteX5" fmla="*/ 571500 w 2476500"/>
                  <a:gd name="connsiteY5" fmla="*/ 295549 h 1395883"/>
                  <a:gd name="connsiteX6" fmla="*/ 944562 w 2476500"/>
                  <a:gd name="connsiteY6" fmla="*/ 660674 h 1395883"/>
                  <a:gd name="connsiteX7" fmla="*/ 1365250 w 2476500"/>
                  <a:gd name="connsiteY7" fmla="*/ 708299 h 1395883"/>
                  <a:gd name="connsiteX8" fmla="*/ 2143125 w 2476500"/>
                  <a:gd name="connsiteY8" fmla="*/ 263799 h 1395883"/>
                  <a:gd name="connsiteX9" fmla="*/ 2476500 w 2476500"/>
                  <a:gd name="connsiteY9" fmla="*/ 112987 h 139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6500" h="1395883">
                    <a:moveTo>
                      <a:pt x="0" y="1375049"/>
                    </a:moveTo>
                    <a:cubicBezTo>
                      <a:pt x="49609" y="1391585"/>
                      <a:pt x="99219" y="1408122"/>
                      <a:pt x="222250" y="1382987"/>
                    </a:cubicBezTo>
                    <a:cubicBezTo>
                      <a:pt x="345281" y="1357852"/>
                      <a:pt x="601927" y="1344622"/>
                      <a:pt x="738187" y="1224237"/>
                    </a:cubicBezTo>
                    <a:cubicBezTo>
                      <a:pt x="874447" y="1103852"/>
                      <a:pt x="989541" y="863080"/>
                      <a:pt x="1039812" y="660674"/>
                    </a:cubicBezTo>
                    <a:cubicBezTo>
                      <a:pt x="1090083" y="458268"/>
                      <a:pt x="1117864" y="70653"/>
                      <a:pt x="1039812" y="9799"/>
                    </a:cubicBezTo>
                    <a:cubicBezTo>
                      <a:pt x="961760" y="-51055"/>
                      <a:pt x="587375" y="187070"/>
                      <a:pt x="571500" y="295549"/>
                    </a:cubicBezTo>
                    <a:cubicBezTo>
                      <a:pt x="555625" y="404028"/>
                      <a:pt x="812270" y="591882"/>
                      <a:pt x="944562" y="660674"/>
                    </a:cubicBezTo>
                    <a:cubicBezTo>
                      <a:pt x="1076854" y="729466"/>
                      <a:pt x="1165489" y="774445"/>
                      <a:pt x="1365250" y="708299"/>
                    </a:cubicBezTo>
                    <a:cubicBezTo>
                      <a:pt x="1565011" y="642153"/>
                      <a:pt x="1957917" y="363018"/>
                      <a:pt x="2143125" y="263799"/>
                    </a:cubicBezTo>
                    <a:cubicBezTo>
                      <a:pt x="2328333" y="164580"/>
                      <a:pt x="2476500" y="112987"/>
                      <a:pt x="2476500" y="112987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6953250" y="3079750"/>
                <a:ext cx="913380" cy="2074680"/>
              </a:xfrm>
              <a:custGeom>
                <a:avLst/>
                <a:gdLst>
                  <a:gd name="connsiteX0" fmla="*/ 0 w 913380"/>
                  <a:gd name="connsiteY0" fmla="*/ 2063750 h 2074680"/>
                  <a:gd name="connsiteX1" fmla="*/ 396875 w 913380"/>
                  <a:gd name="connsiteY1" fmla="*/ 2055813 h 2074680"/>
                  <a:gd name="connsiteX2" fmla="*/ 730250 w 913380"/>
                  <a:gd name="connsiteY2" fmla="*/ 1889125 h 2074680"/>
                  <a:gd name="connsiteX3" fmla="*/ 912813 w 913380"/>
                  <a:gd name="connsiteY3" fmla="*/ 1412875 h 2074680"/>
                  <a:gd name="connsiteX4" fmla="*/ 674688 w 913380"/>
                  <a:gd name="connsiteY4" fmla="*/ 1039813 h 2074680"/>
                  <a:gd name="connsiteX5" fmla="*/ 206375 w 913380"/>
                  <a:gd name="connsiteY5" fmla="*/ 809625 h 2074680"/>
                  <a:gd name="connsiteX6" fmla="*/ 95250 w 913380"/>
                  <a:gd name="connsiteY6" fmla="*/ 333375 h 2074680"/>
                  <a:gd name="connsiteX7" fmla="*/ 325438 w 913380"/>
                  <a:gd name="connsiteY7" fmla="*/ 0 h 207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380" h="2074680">
                    <a:moveTo>
                      <a:pt x="0" y="2063750"/>
                    </a:moveTo>
                    <a:cubicBezTo>
                      <a:pt x="137583" y="2074333"/>
                      <a:pt x="275167" y="2084917"/>
                      <a:pt x="396875" y="2055813"/>
                    </a:cubicBezTo>
                    <a:cubicBezTo>
                      <a:pt x="518583" y="2026709"/>
                      <a:pt x="644260" y="1996281"/>
                      <a:pt x="730250" y="1889125"/>
                    </a:cubicBezTo>
                    <a:cubicBezTo>
                      <a:pt x="816240" y="1781969"/>
                      <a:pt x="922073" y="1554427"/>
                      <a:pt x="912813" y="1412875"/>
                    </a:cubicBezTo>
                    <a:cubicBezTo>
                      <a:pt x="903553" y="1271323"/>
                      <a:pt x="792428" y="1140355"/>
                      <a:pt x="674688" y="1039813"/>
                    </a:cubicBezTo>
                    <a:cubicBezTo>
                      <a:pt x="556948" y="939271"/>
                      <a:pt x="302948" y="927365"/>
                      <a:pt x="206375" y="809625"/>
                    </a:cubicBezTo>
                    <a:cubicBezTo>
                      <a:pt x="109802" y="691885"/>
                      <a:pt x="75406" y="468313"/>
                      <a:pt x="95250" y="333375"/>
                    </a:cubicBezTo>
                    <a:cubicBezTo>
                      <a:pt x="115094" y="198437"/>
                      <a:pt x="325438" y="0"/>
                      <a:pt x="325438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 descr="servers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85" y="3966951"/>
              <a:ext cx="3751875" cy="2500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24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mit_(supercomputer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5750" cy="734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07611"/>
            <a:ext cx="3659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Photo: </a:t>
            </a:r>
            <a:r>
              <a:rPr lang="en-US" b="1" dirty="0"/>
              <a:t>Carlos Jones/ORNL </a:t>
            </a:r>
            <a:endParaRPr lang="en-US" b="1" dirty="0" smtClean="0"/>
          </a:p>
          <a:p>
            <a:r>
              <a:rPr lang="en-US" b="1" dirty="0" smtClean="0"/>
              <a:t>[</a:t>
            </a:r>
            <a:r>
              <a:rPr lang="en-US" b="1" dirty="0"/>
              <a:t>CC BY </a:t>
            </a:r>
            <a:r>
              <a:rPr lang="en-US" b="1" dirty="0" smtClean="0"/>
              <a:t>2.0] via </a:t>
            </a:r>
            <a:r>
              <a:rPr lang="en-US" b="1" dirty="0"/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06713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2499" y="3763961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52499" y="4665660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2499" y="5548308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23944" y="3867147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23944" y="476567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023947" y="564985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5659438" y="3763961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659438" y="4665660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659438" y="5548308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8" name="Oval 17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493000" y="3763961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Output1.rda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493000" y="4649784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Output2.rda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493000" y="5548308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Output3.rda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6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Write local code to read in your series of </a:t>
            </a:r>
            <a:r>
              <a:rPr lang="en-US" sz="2500" dirty="0" smtClean="0">
                <a:solidFill>
                  <a:srgbClr val="000000"/>
                </a:solidFill>
              </a:rPr>
              <a:t>files </a:t>
            </a:r>
            <a:r>
              <a:rPr lang="en-US" sz="2500" dirty="0">
                <a:solidFill>
                  <a:srgbClr val="000000"/>
                </a:solidFill>
              </a:rPr>
              <a:t>automatically</a:t>
            </a: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2499" y="3763961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52499" y="4665660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2499" y="5548308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23944" y="3867147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23944" y="476567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023947" y="564985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5659438" y="3763961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659438" y="4665660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659438" y="5548308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93000" y="3763961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Output1.rda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493000" y="4649784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Output2.rda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93000" y="5548308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Output3.rda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3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2499" y="3763961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52499" y="4665660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2499" y="5548308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23944" y="3867147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23944" y="476567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023947" y="564985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5659438" y="3763961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659438" y="4665660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659438" y="5548308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93000" y="3763961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Output1.rda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493000" y="4649784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Output2.rda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493000" y="5548308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Output3.rda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93001" y="3763961"/>
            <a:ext cx="1357312" cy="2538409"/>
          </a:xfrm>
          <a:prstGeom prst="rect">
            <a:avLst/>
          </a:prstGeom>
          <a:noFill/>
          <a:ln w="76200">
            <a:solidFill>
              <a:srgbClr val="FF0000">
                <a:alpha val="4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Write local code to read in your series of </a:t>
            </a:r>
            <a:r>
              <a:rPr lang="en-US" sz="2500" dirty="0" smtClean="0">
                <a:solidFill>
                  <a:srgbClr val="000000"/>
                </a:solidFill>
              </a:rPr>
              <a:t>files </a:t>
            </a:r>
            <a:r>
              <a:rPr lang="en-US" sz="2500" dirty="0">
                <a:solidFill>
                  <a:srgbClr val="000000"/>
                </a:solidFill>
              </a:rPr>
              <a:t>automatically</a:t>
            </a: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0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Write local code to read in your series of </a:t>
            </a:r>
            <a:r>
              <a:rPr lang="en-US" sz="2500" dirty="0" smtClean="0">
                <a:solidFill>
                  <a:srgbClr val="000000"/>
                </a:solidFill>
              </a:rPr>
              <a:t>files </a:t>
            </a:r>
            <a:r>
              <a:rPr lang="en-US" sz="2500" dirty="0">
                <a:solidFill>
                  <a:srgbClr val="000000"/>
                </a:solidFill>
              </a:rPr>
              <a:t>automatically</a:t>
            </a: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16135" y="3978287"/>
            <a:ext cx="3341689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6135" y="4879986"/>
            <a:ext cx="3341689" cy="754062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135" y="5762634"/>
            <a:ext cx="3341689" cy="754062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Simulation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87580" y="4081473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087580" y="4979998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087583" y="5864178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4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5508560" y="3978287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508560" y="4879986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508560" y="5762634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42122" y="3978287"/>
            <a:ext cx="16494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Output2.rda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342122" y="4864110"/>
            <a:ext cx="16494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Output3.rda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42122" y="5762634"/>
            <a:ext cx="16494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Output4.rda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016136" y="3065472"/>
            <a:ext cx="3341688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087583" y="316701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</a:t>
            </a:r>
            <a:r>
              <a:rPr lang="en-US" dirty="0"/>
              <a:t>1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508560" y="3065472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42122" y="3065472"/>
            <a:ext cx="1651000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Output1.rda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008339" y="316701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= 50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008330" y="4081473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= 50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3008330" y="4979998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= 21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008345" y="5864178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= 21</a:t>
            </a:r>
            <a:endParaRPr lang="en-US" dirty="0"/>
          </a:p>
        </p:txBody>
      </p:sp>
      <p:sp>
        <p:nvSpPr>
          <p:cNvPr id="6" name="Left Bracket 5"/>
          <p:cNvSpPr/>
          <p:nvPr/>
        </p:nvSpPr>
        <p:spPr>
          <a:xfrm>
            <a:off x="357027" y="3065472"/>
            <a:ext cx="119227" cy="349922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>
            <a:off x="1129809" y="3065472"/>
            <a:ext cx="119227" cy="349922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1535911" y="3065472"/>
            <a:ext cx="119062" cy="349922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/>
          <p:cNvSpPr/>
          <p:nvPr/>
        </p:nvSpPr>
        <p:spPr>
          <a:xfrm>
            <a:off x="803280" y="3065472"/>
            <a:ext cx="119062" cy="349922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7027" y="3065472"/>
            <a:ext cx="565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1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3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/>
              <a:t>4</a:t>
            </a:r>
            <a:endParaRPr lang="en-US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129809" y="3084518"/>
            <a:ext cx="565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algn="ctr"/>
            <a:r>
              <a:rPr lang="en-US" dirty="0" smtClean="0"/>
              <a:t>50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50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21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21</a:t>
            </a:r>
          </a:p>
        </p:txBody>
      </p:sp>
      <p:sp>
        <p:nvSpPr>
          <p:cNvPr id="39" name="Oval 38"/>
          <p:cNvSpPr/>
          <p:nvPr/>
        </p:nvSpPr>
        <p:spPr>
          <a:xfrm>
            <a:off x="258295" y="2758227"/>
            <a:ext cx="745005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</p:txBody>
      </p:sp>
      <p:sp>
        <p:nvSpPr>
          <p:cNvPr id="40" name="Oval 39"/>
          <p:cNvSpPr/>
          <p:nvPr/>
        </p:nvSpPr>
        <p:spPr>
          <a:xfrm>
            <a:off x="1003300" y="2758227"/>
            <a:ext cx="745005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73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Write local code to read in your series of </a:t>
            </a:r>
            <a:r>
              <a:rPr lang="en-US" sz="2500" dirty="0" smtClean="0">
                <a:solidFill>
                  <a:srgbClr val="000000"/>
                </a:solidFill>
              </a:rPr>
              <a:t>files automatically</a:t>
            </a:r>
          </a:p>
          <a:p>
            <a:r>
              <a:rPr lang="en-US" sz="2500" dirty="0">
                <a:solidFill>
                  <a:srgbClr val="000000"/>
                </a:solidFill>
              </a:rPr>
              <a:t>Build a timer into your code</a:t>
            </a:r>
          </a:p>
          <a:p>
            <a:r>
              <a:rPr lang="en-US" sz="2500" dirty="0">
                <a:solidFill>
                  <a:srgbClr val="000000"/>
                </a:solidFill>
              </a:rPr>
              <a:t>Test your code locally to know your memory and time requirements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7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1600" y="19173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4000" y="20697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6400" y="22221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8800" y="23745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1200" y="25269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3600" y="26793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16000" y="28317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68400" y="29841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20800" y="31365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73200" y="32889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 flipH="1">
            <a:off x="6705600" y="1568493"/>
            <a:ext cx="584200" cy="340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2"/>
          </p:cNvCxnSpPr>
          <p:nvPr/>
        </p:nvCxnSpPr>
        <p:spPr>
          <a:xfrm flipH="1">
            <a:off x="6858000" y="1568493"/>
            <a:ext cx="431800" cy="492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2"/>
          </p:cNvCxnSpPr>
          <p:nvPr/>
        </p:nvCxnSpPr>
        <p:spPr>
          <a:xfrm flipH="1">
            <a:off x="7010400" y="1568493"/>
            <a:ext cx="279400" cy="64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</p:cNvCxnSpPr>
          <p:nvPr/>
        </p:nvCxnSpPr>
        <p:spPr>
          <a:xfrm flipH="1">
            <a:off x="7162800" y="1568493"/>
            <a:ext cx="127000" cy="797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2"/>
          </p:cNvCxnSpPr>
          <p:nvPr/>
        </p:nvCxnSpPr>
        <p:spPr>
          <a:xfrm>
            <a:off x="7289800" y="1568493"/>
            <a:ext cx="25400" cy="95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2"/>
          </p:cNvCxnSpPr>
          <p:nvPr/>
        </p:nvCxnSpPr>
        <p:spPr>
          <a:xfrm>
            <a:off x="7289800" y="1568493"/>
            <a:ext cx="177800" cy="1102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2"/>
          </p:cNvCxnSpPr>
          <p:nvPr/>
        </p:nvCxnSpPr>
        <p:spPr>
          <a:xfrm>
            <a:off x="7289800" y="1568493"/>
            <a:ext cx="330200" cy="1254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2"/>
          </p:cNvCxnSpPr>
          <p:nvPr/>
        </p:nvCxnSpPr>
        <p:spPr>
          <a:xfrm>
            <a:off x="7289800" y="1568493"/>
            <a:ext cx="482600" cy="1407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</p:cNvCxnSpPr>
          <p:nvPr/>
        </p:nvCxnSpPr>
        <p:spPr>
          <a:xfrm>
            <a:off x="7289800" y="1568493"/>
            <a:ext cx="635000" cy="1559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2"/>
          </p:cNvCxnSpPr>
          <p:nvPr/>
        </p:nvCxnSpPr>
        <p:spPr>
          <a:xfrm>
            <a:off x="7289800" y="1568493"/>
            <a:ext cx="787400" cy="1712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29" name="Oval 28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473200" y="4533900"/>
            <a:ext cx="6604000" cy="2171700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function(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# set random seed as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# select your simulation parameters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# do your simulation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#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save your output in a file named …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…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#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include a timer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81700" y="46874"/>
            <a:ext cx="2616200" cy="1521619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Shell script on the cluster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1814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6226" y="1107372"/>
            <a:ext cx="8686800" cy="47081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09" y="15969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Imperial College </a:t>
            </a:r>
            <a:br>
              <a:rPr lang="en-US" dirty="0" smtClean="0"/>
            </a:br>
            <a:r>
              <a:rPr lang="en-US" dirty="0" smtClean="0"/>
              <a:t>high performance computing</a:t>
            </a:r>
            <a:br>
              <a:rPr lang="en-US" dirty="0" smtClean="0"/>
            </a:br>
            <a:r>
              <a:rPr lang="en-US" dirty="0" err="1" smtClean="0"/>
              <a:t>hpc.ic.ac.uk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32782" y="3255860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A cluster of many ordinary computers 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88552" y="3255860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cx2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Massively parallel system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6231284" y="3255860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ax4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Large shared memory tasks</a:t>
            </a:r>
            <a:endParaRPr lang="en-US" sz="3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0969" y="-176135"/>
            <a:ext cx="87102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practice of running code on a cluster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6882" y="5967413"/>
            <a:ext cx="24130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High-Throughput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3897304" y="5967413"/>
            <a:ext cx="13718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High-End</a:t>
            </a:r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6567120" y="5967413"/>
            <a:ext cx="12389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Big data</a:t>
            </a:r>
            <a:endParaRPr lang="en-US" sz="2500" dirty="0"/>
          </a:p>
        </p:txBody>
      </p:sp>
      <p:sp>
        <p:nvSpPr>
          <p:cNvPr id="11" name="Rectangle 10"/>
          <p:cNvSpPr/>
          <p:nvPr/>
        </p:nvSpPr>
        <p:spPr>
          <a:xfrm>
            <a:off x="12324" y="6488668"/>
            <a:ext cx="9120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www.imperial.ac.uk</a:t>
            </a:r>
            <a:r>
              <a:rPr lang="en-US" dirty="0"/>
              <a:t>/admin-services/</a:t>
            </a:r>
            <a:r>
              <a:rPr lang="en-US" dirty="0" err="1"/>
              <a:t>ict</a:t>
            </a:r>
            <a:r>
              <a:rPr lang="en-US" dirty="0"/>
              <a:t>/self-service/research-support/</a:t>
            </a:r>
            <a:r>
              <a:rPr lang="en-US" dirty="0" err="1"/>
              <a:t>rcs</a:t>
            </a:r>
            <a:r>
              <a:rPr lang="en-US" dirty="0"/>
              <a:t>/computing/</a:t>
            </a:r>
          </a:p>
        </p:txBody>
      </p:sp>
    </p:spTree>
    <p:extLst>
      <p:ext uri="{BB962C8B-B14F-4D97-AF65-F5344CB8AC3E}">
        <p14:creationId xmlns:p14="http://schemas.microsoft.com/office/powerpoint/2010/main" val="3927537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6226" y="1107372"/>
            <a:ext cx="8686800" cy="47081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09" y="15969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Imperial College </a:t>
            </a:r>
            <a:br>
              <a:rPr lang="en-US" dirty="0" smtClean="0"/>
            </a:br>
            <a:r>
              <a:rPr lang="en-US" dirty="0" smtClean="0"/>
              <a:t>high performance computing</a:t>
            </a:r>
            <a:br>
              <a:rPr lang="en-US" dirty="0" smtClean="0"/>
            </a:br>
            <a:r>
              <a:rPr lang="en-US" dirty="0" err="1" smtClean="0"/>
              <a:t>hpc.ic.ac.uk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32782" y="3255860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A cluster of many ordinary computers 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88552" y="3255860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cx2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Massively parallel system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6231284" y="3255860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ax4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Large shared memory tasks</a:t>
            </a:r>
            <a:endParaRPr lang="en-US" sz="3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0969" y="-176135"/>
            <a:ext cx="87102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practice of running code on a cluster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6882" y="5967413"/>
            <a:ext cx="24130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High-Throughput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3897304" y="5967413"/>
            <a:ext cx="13718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High-End</a:t>
            </a:r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6567120" y="5967413"/>
            <a:ext cx="12389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Big data</a:t>
            </a:r>
            <a:endParaRPr lang="en-US" sz="2500" dirty="0"/>
          </a:p>
        </p:txBody>
      </p:sp>
      <p:sp>
        <p:nvSpPr>
          <p:cNvPr id="11" name="Rectangle 10"/>
          <p:cNvSpPr/>
          <p:nvPr/>
        </p:nvSpPr>
        <p:spPr>
          <a:xfrm>
            <a:off x="12324" y="6488668"/>
            <a:ext cx="9120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www.imperial.ac.uk</a:t>
            </a:r>
            <a:r>
              <a:rPr lang="en-US" dirty="0"/>
              <a:t>/admin-services/</a:t>
            </a:r>
            <a:r>
              <a:rPr lang="en-US" dirty="0" err="1"/>
              <a:t>ict</a:t>
            </a:r>
            <a:r>
              <a:rPr lang="en-US" dirty="0"/>
              <a:t>/self-service/research-support/</a:t>
            </a:r>
            <a:r>
              <a:rPr lang="en-US" dirty="0" err="1"/>
              <a:t>rcs</a:t>
            </a:r>
            <a:r>
              <a:rPr lang="en-US" dirty="0"/>
              <a:t>/computing/</a:t>
            </a:r>
          </a:p>
        </p:txBody>
      </p:sp>
      <p:sp>
        <p:nvSpPr>
          <p:cNvPr id="12" name="Oval 11"/>
          <p:cNvSpPr/>
          <p:nvPr/>
        </p:nvSpPr>
        <p:spPr>
          <a:xfrm>
            <a:off x="779030" y="3001364"/>
            <a:ext cx="2611870" cy="2938710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688552" y="3266088"/>
            <a:ext cx="1913757" cy="23970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231284" y="3266088"/>
            <a:ext cx="1913757" cy="23970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231284" y="3266088"/>
            <a:ext cx="1913757" cy="23970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3688552" y="3266088"/>
            <a:ext cx="1913757" cy="23970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09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1365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cx1.hpc.ic.ac.uk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8383" y="3082970"/>
            <a:ext cx="7309796" cy="2897187"/>
            <a:chOff x="381951" y="2440242"/>
            <a:chExt cx="8412158" cy="3576383"/>
          </a:xfrm>
        </p:grpSpPr>
        <p:pic>
          <p:nvPicPr>
            <p:cNvPr id="2" name="Picture 1" descr="servers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1" y="2440242"/>
              <a:ext cx="3008313" cy="2004758"/>
            </a:xfrm>
            <a:prstGeom prst="rect">
              <a:avLst/>
            </a:prstGeom>
          </p:spPr>
        </p:pic>
        <p:pic>
          <p:nvPicPr>
            <p:cNvPr id="3" name="Picture 2" descr="blade server pic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620" y="4017029"/>
              <a:ext cx="2427287" cy="1999596"/>
            </a:xfrm>
            <a:prstGeom prst="rect">
              <a:avLst/>
            </a:prstGeom>
          </p:spPr>
        </p:pic>
        <p:pic>
          <p:nvPicPr>
            <p:cNvPr id="4" name="Picture 3" descr="blade2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1" b="1740"/>
            <a:stretch/>
          </p:blipFill>
          <p:spPr>
            <a:xfrm>
              <a:off x="3867706" y="2440242"/>
              <a:ext cx="2402227" cy="1743175"/>
            </a:xfrm>
            <a:prstGeom prst="rect">
              <a:avLst/>
            </a:prstGeom>
          </p:spPr>
        </p:pic>
        <p:pic>
          <p:nvPicPr>
            <p:cNvPr id="5" name="Picture 4" descr="620px-2.00_GHz_Xeon_LV_Sossaman_processor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91" y="4183417"/>
              <a:ext cx="1771650" cy="1714500"/>
            </a:xfrm>
            <a:prstGeom prst="rect">
              <a:avLst/>
            </a:prstGeom>
          </p:spPr>
        </p:pic>
        <p:pic>
          <p:nvPicPr>
            <p:cNvPr id="6" name="Picture 5" descr="intel-launches-8-core-itanium-9500-teases-xeon-e7-linked-kitts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164" y="3019425"/>
              <a:ext cx="2361945" cy="1425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96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2000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8324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br>
              <a:rPr lang="en-US" dirty="0" smtClean="0"/>
            </a:br>
            <a:r>
              <a:rPr lang="en-US" dirty="0" smtClean="0"/>
              <a:t>cx1.hpc.ic.ac.uk</a:t>
            </a:r>
            <a:endParaRPr lang="en-US" dirty="0"/>
          </a:p>
        </p:txBody>
      </p:sp>
      <p:pic>
        <p:nvPicPr>
          <p:cNvPr id="2" name="Picture 1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19" y="3759200"/>
            <a:ext cx="3383890" cy="129560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flipH="1">
            <a:off x="9102578" y="42332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4" name="Oval 13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68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87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Introduction to HPC and why it’s useful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 do you parallelize your code?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practice of running software on a cluster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IBM_Blue_Gene_P_supercomput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87"/>
          <a:stretch/>
        </p:blipFill>
        <p:spPr>
          <a:xfrm>
            <a:off x="1936344" y="2826381"/>
            <a:ext cx="5271312" cy="40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8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2000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8324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br>
              <a:rPr lang="en-US" dirty="0" smtClean="0"/>
            </a:br>
            <a:r>
              <a:rPr lang="en-US" dirty="0" smtClean="0"/>
              <a:t>cx1.hpc.ic.ac.uk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84310" y="2507656"/>
            <a:ext cx="4138278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dirty="0" smtClean="0">
              <a:solidFill>
                <a:srgbClr val="000000"/>
              </a:solidFill>
            </a:endParaRP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 node 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your portal to 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Login.cx1.hpc.ic.ac.uk</a:t>
            </a:r>
          </a:p>
        </p:txBody>
      </p:sp>
      <p:sp>
        <p:nvSpPr>
          <p:cNvPr id="12" name="Up Arrow 11"/>
          <p:cNvSpPr/>
          <p:nvPr/>
        </p:nvSpPr>
        <p:spPr>
          <a:xfrm>
            <a:off x="1083719" y="4933952"/>
            <a:ext cx="1796259" cy="192405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2" name="Picture 1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19" y="3759200"/>
            <a:ext cx="3383890" cy="129560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flipH="1">
            <a:off x="9102578" y="42332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4" name="Oval 13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558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2000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8324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br>
              <a:rPr lang="en-US" dirty="0" smtClean="0"/>
            </a:br>
            <a:r>
              <a:rPr lang="en-US" dirty="0" smtClean="0"/>
              <a:t>cx1.hpc.ic.ac.uk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84310" y="2507656"/>
            <a:ext cx="4138278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dirty="0" smtClean="0">
              <a:solidFill>
                <a:srgbClr val="000000"/>
              </a:solidFill>
            </a:endParaRP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 node 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your portal to 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Login.cx1.hpc.ic.ac.uk</a:t>
            </a:r>
          </a:p>
        </p:txBody>
      </p:sp>
      <p:sp>
        <p:nvSpPr>
          <p:cNvPr id="12" name="Up Arrow 11"/>
          <p:cNvSpPr/>
          <p:nvPr/>
        </p:nvSpPr>
        <p:spPr>
          <a:xfrm>
            <a:off x="1083719" y="4933952"/>
            <a:ext cx="1796259" cy="192405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2" name="Picture 1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19" y="3759200"/>
            <a:ext cx="3383890" cy="129560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flipH="1">
            <a:off x="9102578" y="42332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4" name="Oval 13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Up Arrow 18"/>
          <p:cNvSpPr/>
          <p:nvPr/>
        </p:nvSpPr>
        <p:spPr>
          <a:xfrm rot="5400000">
            <a:off x="5297434" y="2394710"/>
            <a:ext cx="822736" cy="97242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6834134" y="3029769"/>
            <a:ext cx="822736" cy="72553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84900" y="2540000"/>
            <a:ext cx="2108200" cy="66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Queue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9489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2000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8324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br>
              <a:rPr lang="en-US" dirty="0" smtClean="0"/>
            </a:br>
            <a:r>
              <a:rPr lang="en-US" dirty="0" smtClean="0"/>
              <a:t>cx1.hpc.ic.ac.uk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84310" y="2507656"/>
            <a:ext cx="4138278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dirty="0" smtClean="0">
              <a:solidFill>
                <a:srgbClr val="000000"/>
              </a:solidFill>
            </a:endParaRP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 node 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your portal to 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Login.cx1.hpc.ic.ac.uk</a:t>
            </a:r>
          </a:p>
        </p:txBody>
      </p:sp>
      <p:sp>
        <p:nvSpPr>
          <p:cNvPr id="12" name="Up Arrow 11"/>
          <p:cNvSpPr/>
          <p:nvPr/>
        </p:nvSpPr>
        <p:spPr>
          <a:xfrm>
            <a:off x="1083719" y="4933952"/>
            <a:ext cx="1796259" cy="192405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2" name="Picture 1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19" y="3759200"/>
            <a:ext cx="3383890" cy="129560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flipH="1">
            <a:off x="9102578" y="42332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4" name="Oval 13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Up Arrow 17"/>
          <p:cNvSpPr/>
          <p:nvPr/>
        </p:nvSpPr>
        <p:spPr>
          <a:xfrm>
            <a:off x="2879978" y="5584474"/>
            <a:ext cx="2991548" cy="127352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R Studio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9" name="Up Arrow 18"/>
          <p:cNvSpPr/>
          <p:nvPr/>
        </p:nvSpPr>
        <p:spPr>
          <a:xfrm rot="5400000">
            <a:off x="5297434" y="2394710"/>
            <a:ext cx="822736" cy="97242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6834134" y="3029769"/>
            <a:ext cx="822736" cy="72553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84900" y="2540000"/>
            <a:ext cx="2108200" cy="66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Queue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222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2000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8324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br>
              <a:rPr lang="en-US" dirty="0" smtClean="0"/>
            </a:br>
            <a:r>
              <a:rPr lang="en-US" dirty="0" smtClean="0"/>
              <a:t>cx1.hpc.ic.ac.uk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84310" y="2507656"/>
            <a:ext cx="4138278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dirty="0" smtClean="0">
              <a:solidFill>
                <a:srgbClr val="000000"/>
              </a:solidFill>
            </a:endParaRP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 node 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your portal to 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Login.cx1.hpc.ic.ac.uk</a:t>
            </a:r>
          </a:p>
        </p:txBody>
      </p:sp>
      <p:sp>
        <p:nvSpPr>
          <p:cNvPr id="12" name="Up Arrow 11"/>
          <p:cNvSpPr/>
          <p:nvPr/>
        </p:nvSpPr>
        <p:spPr>
          <a:xfrm>
            <a:off x="1083719" y="4933952"/>
            <a:ext cx="1796259" cy="192405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2" name="Picture 1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19" y="3759200"/>
            <a:ext cx="3383890" cy="129560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flipH="1">
            <a:off x="9102578" y="42332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4" name="Oval 13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Up Arrow 16"/>
          <p:cNvSpPr/>
          <p:nvPr/>
        </p:nvSpPr>
        <p:spPr>
          <a:xfrm>
            <a:off x="5991478" y="5584474"/>
            <a:ext cx="2991548" cy="127352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Jupyter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8" name="Up Arrow 17"/>
          <p:cNvSpPr/>
          <p:nvPr/>
        </p:nvSpPr>
        <p:spPr>
          <a:xfrm>
            <a:off x="2879978" y="5584474"/>
            <a:ext cx="2991548" cy="127352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R Studio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9" name="Up Arrow 18"/>
          <p:cNvSpPr/>
          <p:nvPr/>
        </p:nvSpPr>
        <p:spPr>
          <a:xfrm rot="5400000">
            <a:off x="5297434" y="2394710"/>
            <a:ext cx="822736" cy="97242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6834134" y="3029769"/>
            <a:ext cx="822736" cy="72553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84900" y="2540000"/>
            <a:ext cx="2108200" cy="66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Queue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1622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0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1Tb</a:t>
            </a: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Up Arrow 25"/>
          <p:cNvSpPr/>
          <p:nvPr/>
        </p:nvSpPr>
        <p:spPr>
          <a:xfrm>
            <a:off x="4210625" y="5209514"/>
            <a:ext cx="367149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9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0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1Tb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684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err="1">
                <a:solidFill>
                  <a:srgbClr val="000000"/>
                </a:solidFill>
              </a:rPr>
              <a:t>ephemeral</a:t>
            </a:r>
            <a:r>
              <a:rPr lang="en-GB" sz="2500" dirty="0" err="1" smtClean="0">
                <a:solidFill>
                  <a:srgbClr val="000000"/>
                </a:solidFill>
              </a:rPr>
              <a:t>For</a:t>
            </a:r>
            <a:r>
              <a:rPr lang="en-GB" sz="2500" dirty="0" smtClean="0">
                <a:solidFill>
                  <a:srgbClr val="000000"/>
                </a:solidFill>
              </a:rPr>
              <a:t> running larger jobs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30 days lifetime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Up Arrow 25"/>
          <p:cNvSpPr/>
          <p:nvPr/>
        </p:nvSpPr>
        <p:spPr>
          <a:xfrm>
            <a:off x="4210625" y="5209514"/>
            <a:ext cx="367149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4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0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1Tb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684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err="1">
                <a:solidFill>
                  <a:srgbClr val="000000"/>
                </a:solidFill>
              </a:rPr>
              <a:t>ephemeral</a:t>
            </a:r>
            <a:r>
              <a:rPr lang="en-GB" sz="2500" dirty="0" err="1" smtClean="0">
                <a:solidFill>
                  <a:srgbClr val="000000"/>
                </a:solidFill>
              </a:rPr>
              <a:t>For</a:t>
            </a:r>
            <a:r>
              <a:rPr lang="en-GB" sz="2500" dirty="0" smtClean="0">
                <a:solidFill>
                  <a:srgbClr val="000000"/>
                </a:solidFill>
              </a:rPr>
              <a:t> running larger jobs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30 days lifetime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urved Down Arrow 19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2" name="Curved Down Arrow 21"/>
          <p:cNvSpPr/>
          <p:nvPr/>
        </p:nvSpPr>
        <p:spPr>
          <a:xfrm rot="10800000">
            <a:off x="262255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5587" y="52349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6" name="Up Arrow 25"/>
          <p:cNvSpPr/>
          <p:nvPr/>
        </p:nvSpPr>
        <p:spPr>
          <a:xfrm>
            <a:off x="4210625" y="5209514"/>
            <a:ext cx="367149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0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1Tb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684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err="1">
                <a:solidFill>
                  <a:srgbClr val="000000"/>
                </a:solidFill>
              </a:rPr>
              <a:t>ephemeral</a:t>
            </a:r>
            <a:r>
              <a:rPr lang="en-GB" sz="2500" dirty="0" err="1" smtClean="0">
                <a:solidFill>
                  <a:srgbClr val="000000"/>
                </a:solidFill>
              </a:rPr>
              <a:t>For</a:t>
            </a:r>
            <a:r>
              <a:rPr lang="en-GB" sz="2500" dirty="0" smtClean="0">
                <a:solidFill>
                  <a:srgbClr val="000000"/>
                </a:solidFill>
              </a:rPr>
              <a:t> running larger jobs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30 days lifetime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urved Down Arrow 19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2" name="Curved Down Arrow 21"/>
          <p:cNvSpPr/>
          <p:nvPr/>
        </p:nvSpPr>
        <p:spPr>
          <a:xfrm rot="10800000">
            <a:off x="262255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5587" y="52349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6" name="Up Arrow 25"/>
          <p:cNvSpPr/>
          <p:nvPr/>
        </p:nvSpPr>
        <p:spPr>
          <a:xfrm>
            <a:off x="4210625" y="5209514"/>
            <a:ext cx="367149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7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0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1Tb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684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err="1">
                <a:solidFill>
                  <a:srgbClr val="000000"/>
                </a:solidFill>
              </a:rPr>
              <a:t>ephemeral</a:t>
            </a:r>
            <a:r>
              <a:rPr lang="en-GB" sz="2500" dirty="0" err="1" smtClean="0">
                <a:solidFill>
                  <a:srgbClr val="000000"/>
                </a:solidFill>
              </a:rPr>
              <a:t>For</a:t>
            </a:r>
            <a:r>
              <a:rPr lang="en-GB" sz="2500" dirty="0" smtClean="0">
                <a:solidFill>
                  <a:srgbClr val="000000"/>
                </a:solidFill>
              </a:rPr>
              <a:t> running larger jobs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30 days lifetime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urved Down Arrow 17"/>
          <p:cNvSpPr/>
          <p:nvPr/>
        </p:nvSpPr>
        <p:spPr>
          <a:xfrm>
            <a:off x="52959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9387" y="2330769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  <p:sp>
        <p:nvSpPr>
          <p:cNvPr id="20" name="Curved Down Arrow 19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2" name="Curved Down Arrow 21"/>
          <p:cNvSpPr/>
          <p:nvPr/>
        </p:nvSpPr>
        <p:spPr>
          <a:xfrm rot="10800000">
            <a:off x="262255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5587" y="52349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6" name="Up Arrow 25"/>
          <p:cNvSpPr/>
          <p:nvPr/>
        </p:nvSpPr>
        <p:spPr>
          <a:xfrm>
            <a:off x="4210625" y="5209514"/>
            <a:ext cx="367149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8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0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1Tb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684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err="1">
                <a:solidFill>
                  <a:srgbClr val="000000"/>
                </a:solidFill>
              </a:rPr>
              <a:t>ephemeral</a:t>
            </a:r>
            <a:r>
              <a:rPr lang="en-GB" sz="2500" dirty="0" err="1" smtClean="0">
                <a:solidFill>
                  <a:srgbClr val="000000"/>
                </a:solidFill>
              </a:rPr>
              <a:t>For</a:t>
            </a:r>
            <a:r>
              <a:rPr lang="en-GB" sz="2500" dirty="0" smtClean="0">
                <a:solidFill>
                  <a:srgbClr val="000000"/>
                </a:solidFill>
              </a:rPr>
              <a:t> running larger jobs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30 days lifetime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59028" y="2457639"/>
            <a:ext cx="1045526" cy="11331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your working directory</a:t>
            </a:r>
            <a:endParaRPr lang="en-US" dirty="0"/>
          </a:p>
        </p:txBody>
      </p:sp>
      <p:sp>
        <p:nvSpPr>
          <p:cNvPr id="18" name="Curved Down Arrow 17"/>
          <p:cNvSpPr/>
          <p:nvPr/>
        </p:nvSpPr>
        <p:spPr>
          <a:xfrm>
            <a:off x="52959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9387" y="2330769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  <p:sp>
        <p:nvSpPr>
          <p:cNvPr id="20" name="Curved Down Arrow 19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2" name="Curved Down Arrow 21"/>
          <p:cNvSpPr/>
          <p:nvPr/>
        </p:nvSpPr>
        <p:spPr>
          <a:xfrm rot="10800000">
            <a:off x="262255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5587" y="52349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6" name="Up Arrow 25"/>
          <p:cNvSpPr/>
          <p:nvPr/>
        </p:nvSpPr>
        <p:spPr>
          <a:xfrm>
            <a:off x="4210625" y="5209514"/>
            <a:ext cx="367149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2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pic>
        <p:nvPicPr>
          <p:cNvPr id="6" name="Picture 5" descr="220px-Gordon_Moo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8" y="1422899"/>
            <a:ext cx="2794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9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0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1Tb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684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err="1">
                <a:solidFill>
                  <a:srgbClr val="000000"/>
                </a:solidFill>
              </a:rPr>
              <a:t>ephemeral</a:t>
            </a:r>
            <a:r>
              <a:rPr lang="en-GB" sz="2500" dirty="0" err="1" smtClean="0">
                <a:solidFill>
                  <a:srgbClr val="000000"/>
                </a:solidFill>
              </a:rPr>
              <a:t>For</a:t>
            </a:r>
            <a:r>
              <a:rPr lang="en-GB" sz="2500" dirty="0" smtClean="0">
                <a:solidFill>
                  <a:srgbClr val="000000"/>
                </a:solidFill>
              </a:rPr>
              <a:t> running larger jobs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30 days lifetime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59028" y="2457639"/>
            <a:ext cx="1045526" cy="11331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your working directory</a:t>
            </a:r>
            <a:endParaRPr lang="en-US" dirty="0"/>
          </a:p>
        </p:txBody>
      </p:sp>
      <p:sp>
        <p:nvSpPr>
          <p:cNvPr id="18" name="Curved Down Arrow 17"/>
          <p:cNvSpPr/>
          <p:nvPr/>
        </p:nvSpPr>
        <p:spPr>
          <a:xfrm>
            <a:off x="52959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9387" y="2330769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  <p:sp>
        <p:nvSpPr>
          <p:cNvPr id="20" name="Curved Down Arrow 19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2" name="Curved Down Arrow 21"/>
          <p:cNvSpPr/>
          <p:nvPr/>
        </p:nvSpPr>
        <p:spPr>
          <a:xfrm rot="10800000">
            <a:off x="262255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5587" y="52349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6" name="Up Arrow 25"/>
          <p:cNvSpPr/>
          <p:nvPr/>
        </p:nvSpPr>
        <p:spPr>
          <a:xfrm>
            <a:off x="4210625" y="5209514"/>
            <a:ext cx="367149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rved Down Arrow 27"/>
          <p:cNvSpPr/>
          <p:nvPr/>
        </p:nvSpPr>
        <p:spPr>
          <a:xfrm>
            <a:off x="2413000" y="1683344"/>
            <a:ext cx="5080000" cy="1129112"/>
          </a:xfrm>
          <a:prstGeom prst="curvedDownArrow">
            <a:avLst>
              <a:gd name="adj1" fmla="val 16155"/>
              <a:gd name="adj2" fmla="val 50000"/>
              <a:gd name="adj3" fmla="val 261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02074" y="1728113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2951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0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1Tb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684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err="1">
                <a:solidFill>
                  <a:srgbClr val="000000"/>
                </a:solidFill>
              </a:rPr>
              <a:t>ephemeral</a:t>
            </a:r>
            <a:r>
              <a:rPr lang="en-GB" sz="2500" dirty="0" err="1" smtClean="0">
                <a:solidFill>
                  <a:srgbClr val="000000"/>
                </a:solidFill>
              </a:rPr>
              <a:t>For</a:t>
            </a:r>
            <a:r>
              <a:rPr lang="en-GB" sz="2500" dirty="0" smtClean="0">
                <a:solidFill>
                  <a:srgbClr val="000000"/>
                </a:solidFill>
              </a:rPr>
              <a:t> running larger jobs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30 days lifetime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59028" y="2457639"/>
            <a:ext cx="1045526" cy="11331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your working directory</a:t>
            </a:r>
            <a:endParaRPr lang="en-US" dirty="0"/>
          </a:p>
        </p:txBody>
      </p:sp>
      <p:sp>
        <p:nvSpPr>
          <p:cNvPr id="18" name="Curved Down Arrow 17"/>
          <p:cNvSpPr/>
          <p:nvPr/>
        </p:nvSpPr>
        <p:spPr>
          <a:xfrm>
            <a:off x="52959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9387" y="2330769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  <p:sp>
        <p:nvSpPr>
          <p:cNvPr id="20" name="Curved Down Arrow 19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2" name="Curved Down Arrow 21"/>
          <p:cNvSpPr/>
          <p:nvPr/>
        </p:nvSpPr>
        <p:spPr>
          <a:xfrm rot="10800000">
            <a:off x="262255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5587" y="52349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4" name="Curved Down Arrow 23"/>
          <p:cNvSpPr/>
          <p:nvPr/>
        </p:nvSpPr>
        <p:spPr>
          <a:xfrm rot="10800000">
            <a:off x="534670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07843" y="51714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You!!</a:t>
            </a:r>
            <a:endParaRPr lang="en-US" sz="2200" dirty="0"/>
          </a:p>
        </p:txBody>
      </p:sp>
      <p:sp>
        <p:nvSpPr>
          <p:cNvPr id="26" name="Up Arrow 25"/>
          <p:cNvSpPr/>
          <p:nvPr/>
        </p:nvSpPr>
        <p:spPr>
          <a:xfrm>
            <a:off x="4210625" y="5209514"/>
            <a:ext cx="367149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rved Down Arrow 27"/>
          <p:cNvSpPr/>
          <p:nvPr/>
        </p:nvSpPr>
        <p:spPr>
          <a:xfrm>
            <a:off x="2413000" y="1683344"/>
            <a:ext cx="5080000" cy="1129112"/>
          </a:xfrm>
          <a:prstGeom prst="curvedDownArrow">
            <a:avLst>
              <a:gd name="adj1" fmla="val 16155"/>
              <a:gd name="adj2" fmla="val 50000"/>
              <a:gd name="adj3" fmla="val 261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02074" y="1728113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6768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0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1Tb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684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err="1">
                <a:solidFill>
                  <a:srgbClr val="000000"/>
                </a:solidFill>
              </a:rPr>
              <a:t>ephemeral</a:t>
            </a:r>
            <a:r>
              <a:rPr lang="en-GB" sz="2500" dirty="0" err="1" smtClean="0">
                <a:solidFill>
                  <a:srgbClr val="000000"/>
                </a:solidFill>
              </a:rPr>
              <a:t>For</a:t>
            </a:r>
            <a:r>
              <a:rPr lang="en-GB" sz="2500" dirty="0" smtClean="0">
                <a:solidFill>
                  <a:srgbClr val="000000"/>
                </a:solidFill>
              </a:rPr>
              <a:t> running larger jobs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30 days lifetime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59028" y="2457639"/>
            <a:ext cx="1045526" cy="11331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your working directory</a:t>
            </a:r>
            <a:endParaRPr lang="en-US" dirty="0"/>
          </a:p>
        </p:txBody>
      </p:sp>
      <p:sp>
        <p:nvSpPr>
          <p:cNvPr id="18" name="Curved Down Arrow 17"/>
          <p:cNvSpPr/>
          <p:nvPr/>
        </p:nvSpPr>
        <p:spPr>
          <a:xfrm>
            <a:off x="52959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9387" y="2330769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  <p:sp>
        <p:nvSpPr>
          <p:cNvPr id="20" name="Curved Down Arrow 19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2" name="Curved Down Arrow 21"/>
          <p:cNvSpPr/>
          <p:nvPr/>
        </p:nvSpPr>
        <p:spPr>
          <a:xfrm rot="10800000">
            <a:off x="262255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5587" y="52349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4" name="Curved Down Arrow 23"/>
          <p:cNvSpPr/>
          <p:nvPr/>
        </p:nvSpPr>
        <p:spPr>
          <a:xfrm rot="10800000">
            <a:off x="534670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07843" y="51714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You!!</a:t>
            </a:r>
            <a:endParaRPr lang="en-US" sz="2200" dirty="0"/>
          </a:p>
        </p:txBody>
      </p:sp>
      <p:sp>
        <p:nvSpPr>
          <p:cNvPr id="26" name="Up Arrow 25"/>
          <p:cNvSpPr/>
          <p:nvPr/>
        </p:nvSpPr>
        <p:spPr>
          <a:xfrm>
            <a:off x="4210625" y="5209514"/>
            <a:ext cx="367149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 rot="10800000">
            <a:off x="4824385" y="5209516"/>
            <a:ext cx="367149" cy="1521484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rved Down Arrow 27"/>
          <p:cNvSpPr/>
          <p:nvPr/>
        </p:nvSpPr>
        <p:spPr>
          <a:xfrm>
            <a:off x="2413000" y="1683344"/>
            <a:ext cx="5080000" cy="1129112"/>
          </a:xfrm>
          <a:prstGeom prst="curvedDownArrow">
            <a:avLst>
              <a:gd name="adj1" fmla="val 16155"/>
              <a:gd name="adj2" fmla="val 50000"/>
              <a:gd name="adj3" fmla="val 261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02074" y="1728113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8409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1: get your code onto the cluster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1289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Go to </a:t>
            </a:r>
            <a:r>
              <a:rPr lang="en-US" dirty="0" err="1" smtClean="0">
                <a:solidFill>
                  <a:srgbClr val="000000"/>
                </a:solidFill>
              </a:rPr>
              <a:t>filezilla</a:t>
            </a:r>
            <a:r>
              <a:rPr lang="en-US" dirty="0" err="1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project.org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ownload </a:t>
            </a:r>
            <a:r>
              <a:rPr lang="en-US" dirty="0" err="1" smtClean="0">
                <a:solidFill>
                  <a:srgbClr val="000000"/>
                </a:solidFill>
              </a:rPr>
              <a:t>FileZilla</a:t>
            </a:r>
            <a:r>
              <a:rPr lang="en-US" dirty="0" smtClean="0">
                <a:solidFill>
                  <a:srgbClr val="000000"/>
                </a:solidFill>
              </a:rPr>
              <a:t> Client and install it.</a:t>
            </a:r>
          </a:p>
          <a:p>
            <a:r>
              <a:rPr lang="en-US" dirty="0">
                <a:solidFill>
                  <a:srgbClr val="000000"/>
                </a:solidFill>
              </a:rPr>
              <a:t>Open </a:t>
            </a:r>
            <a:r>
              <a:rPr lang="en-US" dirty="0" err="1">
                <a:solidFill>
                  <a:srgbClr val="000000"/>
                </a:solidFill>
              </a:rPr>
              <a:t>FileZilla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and put in the following settings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Host: </a:t>
            </a:r>
            <a:r>
              <a:rPr lang="en-US" dirty="0" err="1">
                <a:solidFill>
                  <a:srgbClr val="000000"/>
                </a:solidFill>
              </a:rPr>
              <a:t>sftp</a:t>
            </a:r>
            <a:r>
              <a:rPr lang="en-US" dirty="0">
                <a:solidFill>
                  <a:srgbClr val="000000"/>
                </a:solidFill>
              </a:rPr>
              <a:t>://login.cx1.</a:t>
            </a:r>
            <a:r>
              <a:rPr lang="en-US" dirty="0" smtClean="0">
                <a:solidFill>
                  <a:srgbClr val="000000"/>
                </a:solidFill>
              </a:rPr>
              <a:t>hpc.ic.ac.uk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Username: your username for all Imperial services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Password: your usual Imperial password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Port: 22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Press the </a:t>
            </a:r>
            <a:r>
              <a:rPr lang="en-US" dirty="0" err="1" smtClean="0">
                <a:solidFill>
                  <a:srgbClr val="000000"/>
                </a:solidFill>
              </a:rPr>
              <a:t>Quickconnect</a:t>
            </a:r>
            <a:r>
              <a:rPr lang="en-US" dirty="0" smtClean="0">
                <a:solidFill>
                  <a:srgbClr val="000000"/>
                </a:solidFill>
              </a:rPr>
              <a:t> button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Copy your files and folders across onto HPC.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42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1: get your code onto the cluster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48644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0000"/>
                </a:solidFill>
              </a:rPr>
              <a:t>Alternative method if you prefer command line</a:t>
            </a:r>
            <a:r>
              <a:rPr lang="mr-IN" b="1" dirty="0" smtClean="0">
                <a:solidFill>
                  <a:srgbClr val="000000"/>
                </a:solidFill>
              </a:rPr>
              <a:t>…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 </a:t>
            </a:r>
            <a:r>
              <a:rPr lang="en-US" dirty="0" err="1" smtClean="0">
                <a:solidFill>
                  <a:srgbClr val="000000"/>
                </a:solidFill>
              </a:rPr>
              <a:t>sftp</a:t>
            </a:r>
            <a:r>
              <a:rPr lang="en-US" dirty="0" smtClean="0">
                <a:solidFill>
                  <a:srgbClr val="000000"/>
                </a:solidFill>
              </a:rPr>
              <a:t>: from the directory of your code in a shell window type ….</a:t>
            </a:r>
          </a:p>
          <a:p>
            <a:pPr lvl="1"/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sftp</a:t>
            </a:r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500" dirty="0" smtClean="0">
                <a:solidFill>
                  <a:srgbClr val="0000FF"/>
                </a:solidFill>
                <a:latin typeface="Courier New"/>
                <a:cs typeface="Courier New"/>
              </a:rPr>
              <a:t>username</a:t>
            </a:r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@login.cx1.hpc.ic.ac.uk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</a:rPr>
              <a:t>You </a:t>
            </a:r>
            <a:r>
              <a:rPr lang="en-US" sz="2500" dirty="0">
                <a:solidFill>
                  <a:srgbClr val="000000"/>
                </a:solidFill>
              </a:rPr>
              <a:t>will be asked for your </a:t>
            </a:r>
            <a:r>
              <a:rPr lang="en-US" sz="2500" dirty="0" smtClean="0">
                <a:solidFill>
                  <a:srgbClr val="000000"/>
                </a:solidFill>
              </a:rPr>
              <a:t>standard cluster password</a:t>
            </a:r>
            <a:endParaRPr lang="en-US" sz="2500" dirty="0">
              <a:solidFill>
                <a:srgbClr val="000000"/>
              </a:solidFill>
            </a:endParaRPr>
          </a:p>
          <a:p>
            <a:pPr lvl="1"/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put </a:t>
            </a:r>
            <a:r>
              <a:rPr lang="en-US" sz="25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.R</a:t>
            </a:r>
            <a:endParaRPr lang="en-US" sz="2500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exit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Or use </a:t>
            </a:r>
            <a:r>
              <a:rPr lang="en-US" dirty="0" err="1" smtClean="0">
                <a:solidFill>
                  <a:srgbClr val="000000"/>
                </a:solidFill>
              </a:rPr>
              <a:t>scp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scp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urier New"/>
                <a:cs typeface="Courier New"/>
              </a:rPr>
              <a:t>path/to/</a:t>
            </a:r>
            <a:r>
              <a:rPr lang="en-US" sz="2500" dirty="0" err="1">
                <a:solidFill>
                  <a:srgbClr val="0000FF"/>
                </a:solidFill>
                <a:latin typeface="Courier New"/>
                <a:cs typeface="Courier New"/>
              </a:rPr>
              <a:t>file.txt</a:t>
            </a:r>
            <a:r>
              <a:rPr lang="en-US" sz="2500" dirty="0">
                <a:solidFill>
                  <a:srgbClr val="0000FF"/>
                </a:solidFill>
                <a:latin typeface="Courier New"/>
                <a:cs typeface="Courier New"/>
              </a:rPr>
              <a:t> username</a:t>
            </a:r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@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login.cx1.hpc.ic.ac.uk:/home</a:t>
            </a:r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2500" dirty="0">
                <a:solidFill>
                  <a:srgbClr val="0000FF"/>
                </a:solidFill>
                <a:latin typeface="Courier New"/>
                <a:cs typeface="Courier New"/>
              </a:rPr>
              <a:t>username</a:t>
            </a:r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</a:p>
          <a:p>
            <a:r>
              <a:rPr lang="en-US" dirty="0">
                <a:solidFill>
                  <a:srgbClr val="000000"/>
                </a:solidFill>
              </a:rPr>
              <a:t>Also see separate </a:t>
            </a:r>
            <a:r>
              <a:rPr lang="en-US" dirty="0" smtClean="0">
                <a:solidFill>
                  <a:srgbClr val="000000"/>
                </a:solidFill>
              </a:rPr>
              <a:t>notes to be shared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22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2: log into the cluster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" y="1257254"/>
            <a:ext cx="9144000" cy="5600746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Use </a:t>
            </a:r>
            <a:r>
              <a:rPr lang="en-US" sz="3600" dirty="0" err="1" smtClean="0">
                <a:solidFill>
                  <a:srgbClr val="000000"/>
                </a:solidFill>
              </a:rPr>
              <a:t>ssh</a:t>
            </a:r>
            <a:r>
              <a:rPr lang="en-US" sz="3600" dirty="0" smtClean="0">
                <a:solidFill>
                  <a:srgbClr val="000000"/>
                </a:solidFill>
              </a:rPr>
              <a:t>: from a shell window type ….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Ssh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–l 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username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login.cx1.hpc.ic.ac.uk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You will be asked for your standard cluster password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Now </a:t>
            </a:r>
            <a:r>
              <a:rPr lang="en-US" dirty="0" smtClean="0">
                <a:solidFill>
                  <a:srgbClr val="000000"/>
                </a:solidFill>
              </a:rPr>
              <a:t>it’s as though you were sitting with a shell open at the login node.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(will list the files in $HOME)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kdir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foldername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(make a new folder)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 filename $HOME/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foldername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(move)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foldername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(change directory)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(see your file to </a:t>
            </a:r>
            <a:r>
              <a:rPr lang="en-US" dirty="0" smtClean="0">
                <a:solidFill>
                  <a:srgbClr val="000000"/>
                </a:solidFill>
              </a:rPr>
              <a:t>check it’s contents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module load anaconda3/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personal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anaconda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setup </a:t>
            </a:r>
            <a:r>
              <a:rPr lang="en-US" dirty="0" smtClean="0">
                <a:solidFill>
                  <a:srgbClr val="000000"/>
                </a:solidFill>
              </a:rPr>
              <a:t>(set up anaconda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one time only)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conda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install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r </a:t>
            </a:r>
            <a:r>
              <a:rPr lang="en-US" dirty="0" smtClean="0">
                <a:solidFill>
                  <a:srgbClr val="000000"/>
                </a:solidFill>
              </a:rPr>
              <a:t>(install R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one time only)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28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3: make a file for your shell script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6007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This is the list of instructions to be executed when you get to the front of the queue is written in shell script.   It should be a .</a:t>
            </a:r>
            <a:r>
              <a:rPr lang="en-US" dirty="0" err="1" smtClean="0">
                <a:solidFill>
                  <a:srgbClr val="000000"/>
                </a:solidFill>
              </a:rPr>
              <a:t>sh</a:t>
            </a:r>
            <a:r>
              <a:rPr lang="en-US" dirty="0" smtClean="0">
                <a:solidFill>
                  <a:srgbClr val="000000"/>
                </a:solidFill>
              </a:rPr>
              <a:t> file</a:t>
            </a:r>
          </a:p>
          <a:p>
            <a:r>
              <a:rPr lang="en-US" b="1" i="1" dirty="0" smtClean="0">
                <a:solidFill>
                  <a:srgbClr val="000000"/>
                </a:solidFill>
              </a:rPr>
              <a:t>Do not</a:t>
            </a:r>
            <a:r>
              <a:rPr lang="en-US" dirty="0" smtClean="0">
                <a:solidFill>
                  <a:srgbClr val="000000"/>
                </a:solidFill>
              </a:rPr>
              <a:t> run code on the login node – always write a shell script and wait in the queue.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If you type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&gt;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filename.sh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You will then get the chance to type text (pressing enter for new lines) and the cat command will make the file containing the text that you typed.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When you are finished typing the contents of your new file press control and D to complete the process.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Type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filename.s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h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to check that your file is correct before submitting it to the queue.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55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865"/>
            <a:ext cx="9142413" cy="1143000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</a:rPr>
              <a:t>Step 3 continued: your shell script file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311" y="1257254"/>
            <a:ext cx="8858415" cy="5128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 smtClean="0">
                <a:solidFill>
                  <a:srgbClr val="008000"/>
                </a:solidFill>
                <a:latin typeface="Courier New"/>
                <a:cs typeface="Courier New"/>
              </a:rPr>
              <a:t>#!/bin/bash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8000"/>
                </a:solidFill>
                <a:latin typeface="Courier New"/>
                <a:cs typeface="Courier New"/>
              </a:rPr>
              <a:t>#PBS -l </a:t>
            </a:r>
            <a:r>
              <a:rPr lang="en-US" sz="27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walltime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=12:00:00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8000"/>
                </a:solidFill>
                <a:latin typeface="Courier New"/>
                <a:cs typeface="Courier New"/>
              </a:rPr>
              <a:t>#PBS -l select=1:ncpus=1: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mem=1gb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module load </a:t>
            </a:r>
            <a:r>
              <a:rPr lang="en-US" sz="2700" dirty="0">
                <a:solidFill>
                  <a:srgbClr val="000000"/>
                </a:solidFill>
                <a:latin typeface="Courier New"/>
                <a:cs typeface="Courier New"/>
              </a:rPr>
              <a:t>anaconda3/personal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echo </a:t>
            </a:r>
            <a:r>
              <a:rPr lang="en-US" sz="2700" dirty="0" smtClean="0">
                <a:solidFill>
                  <a:srgbClr val="FF0000"/>
                </a:solidFill>
                <a:latin typeface="Courier New"/>
                <a:cs typeface="Courier New"/>
              </a:rPr>
              <a:t>"R is about to </a:t>
            </a:r>
            <a:r>
              <a:rPr lang="en-US" sz="2700" dirty="0">
                <a:solidFill>
                  <a:srgbClr val="FF0000"/>
                </a:solidFill>
                <a:latin typeface="Courier New"/>
                <a:cs typeface="Courier New"/>
              </a:rPr>
              <a:t>run"</a:t>
            </a:r>
            <a:endParaRPr lang="en-US" sz="27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R --vanilla &lt; $HOME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/</a:t>
            </a:r>
            <a:r>
              <a:rPr lang="en-US" sz="27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Rtest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/ForwardsNTC_V5.R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mv </a:t>
            </a:r>
            <a:r>
              <a:rPr lang="en-US" sz="27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datafilename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* </a:t>
            </a:r>
            <a:r>
              <a:rPr lang="en-US" sz="2700" dirty="0">
                <a:solidFill>
                  <a:srgbClr val="000000"/>
                </a:solidFill>
                <a:latin typeface="Courier New"/>
                <a:cs typeface="Courier New"/>
              </a:rPr>
              <a:t>$HOME</a:t>
            </a:r>
            <a:endParaRPr lang="en-US" sz="27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echo </a:t>
            </a:r>
            <a:r>
              <a:rPr lang="en-US" sz="2700" dirty="0" smtClean="0">
                <a:solidFill>
                  <a:srgbClr val="FF0000"/>
                </a:solidFill>
                <a:latin typeface="Courier New"/>
                <a:cs typeface="Courier New"/>
              </a:rPr>
              <a:t>"R has finished </a:t>
            </a:r>
            <a:r>
              <a:rPr lang="en-US" sz="2700" dirty="0">
                <a:solidFill>
                  <a:srgbClr val="FF0000"/>
                </a:solidFill>
                <a:latin typeface="Courier New"/>
                <a:cs typeface="Courier New"/>
              </a:rPr>
              <a:t>running"</a:t>
            </a:r>
            <a:endParaRPr lang="en-US" sz="27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700" dirty="0" smtClean="0">
                <a:solidFill>
                  <a:srgbClr val="008000"/>
                </a:solidFill>
                <a:latin typeface="Courier New"/>
                <a:cs typeface="Courier New"/>
              </a:rPr>
              <a:t># this is a comment at the end of the file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34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865"/>
            <a:ext cx="9142413" cy="1143000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</a:rPr>
              <a:t>Step 3 continued: your shell script file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311" y="1257254"/>
            <a:ext cx="8858415" cy="5128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 smtClean="0">
                <a:solidFill>
                  <a:srgbClr val="008000"/>
                </a:solidFill>
                <a:latin typeface="Courier New"/>
                <a:cs typeface="Courier New"/>
              </a:rPr>
              <a:t>#!/bin/bash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8000"/>
                </a:solidFill>
                <a:latin typeface="Courier New"/>
                <a:cs typeface="Courier New"/>
              </a:rPr>
              <a:t>#PBS -l </a:t>
            </a:r>
            <a:r>
              <a:rPr lang="en-US" sz="27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walltime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=12:00:00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8000"/>
                </a:solidFill>
                <a:latin typeface="Courier New"/>
                <a:cs typeface="Courier New"/>
              </a:rPr>
              <a:t>#PBS -l select=1:ncpus=1: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mem</a:t>
            </a:r>
            <a:r>
              <a:rPr lang="en-US" sz="2700" dirty="0">
                <a:solidFill>
                  <a:srgbClr val="0000FF"/>
                </a:solidFill>
                <a:latin typeface="Courier New"/>
                <a:cs typeface="Courier New"/>
              </a:rPr>
              <a:t>=1gb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module load </a:t>
            </a:r>
            <a:r>
              <a:rPr lang="en-US" sz="2700" dirty="0">
                <a:solidFill>
                  <a:srgbClr val="000000"/>
                </a:solidFill>
                <a:latin typeface="Courier New"/>
                <a:cs typeface="Courier New"/>
              </a:rPr>
              <a:t>anaconda3/personal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echo </a:t>
            </a:r>
            <a:r>
              <a:rPr lang="en-US" sz="2700" dirty="0" smtClean="0">
                <a:solidFill>
                  <a:srgbClr val="FF0000"/>
                </a:solidFill>
                <a:latin typeface="Courier New"/>
                <a:cs typeface="Courier New"/>
              </a:rPr>
              <a:t>"R is about to run”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R --vanilla &lt; </a:t>
            </a:r>
            <a:r>
              <a:rPr lang="en-US" sz="2700" dirty="0">
                <a:solidFill>
                  <a:srgbClr val="000000"/>
                </a:solidFill>
                <a:latin typeface="Courier New"/>
                <a:cs typeface="Courier New"/>
              </a:rPr>
              <a:t>$HOME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/</a:t>
            </a:r>
            <a:r>
              <a:rPr lang="en-US" sz="27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Rtest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/ForwardsNTC_V5.R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mv </a:t>
            </a:r>
            <a:r>
              <a:rPr lang="en-US" sz="27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datafilename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* </a:t>
            </a:r>
            <a:r>
              <a:rPr lang="en-US" sz="2700" dirty="0">
                <a:solidFill>
                  <a:srgbClr val="000000"/>
                </a:solidFill>
                <a:latin typeface="Courier New"/>
                <a:cs typeface="Courier New"/>
              </a:rPr>
              <a:t>$HOME</a:t>
            </a:r>
            <a:endParaRPr lang="en-US" sz="27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echo </a:t>
            </a:r>
            <a:r>
              <a:rPr lang="en-US" sz="2700" dirty="0" smtClean="0">
                <a:solidFill>
                  <a:srgbClr val="FF0000"/>
                </a:solidFill>
                <a:latin typeface="Courier New"/>
                <a:cs typeface="Courier New"/>
              </a:rPr>
              <a:t>"R has finished running”</a:t>
            </a:r>
          </a:p>
          <a:p>
            <a:pPr marL="0" indent="0">
              <a:buNone/>
            </a:pPr>
            <a:r>
              <a:rPr lang="en-US" sz="2700" dirty="0" smtClean="0">
                <a:solidFill>
                  <a:srgbClr val="008000"/>
                </a:solidFill>
                <a:latin typeface="Courier New"/>
                <a:cs typeface="Courier New"/>
              </a:rPr>
              <a:t># this is a comment at the end of the file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33486" y="5853704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You can run Python code too – </a:t>
            </a:r>
          </a:p>
          <a:p>
            <a:pPr algn="ctr"/>
            <a:r>
              <a:rPr lang="en-US" sz="2500" dirty="0" smtClean="0"/>
              <a:t>just use different commands here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8759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060"/>
            <a:ext cx="9144000" cy="38438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7865"/>
            <a:ext cx="9142413" cy="1143000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</a:rPr>
              <a:t>Step 3 continued: job sizing</a:t>
            </a:r>
          </a:p>
        </p:txBody>
      </p:sp>
    </p:spTree>
    <p:extLst>
      <p:ext uri="{BB962C8B-B14F-4D97-AF65-F5344CB8AC3E}">
        <p14:creationId xmlns:p14="http://schemas.microsoft.com/office/powerpoint/2010/main" val="309288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994284"/>
            <a:ext cx="3276600" cy="499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pic>
        <p:nvPicPr>
          <p:cNvPr id="6" name="Picture 5" descr="220px-Gordon_Moo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8" y="1422899"/>
            <a:ext cx="2794000" cy="246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512" y="5532438"/>
            <a:ext cx="3487738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4: submitting your job to the cluster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45469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You are now in the $HOME directory with your code and shell script both written.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To submit your job type</a:t>
            </a:r>
          </a:p>
          <a:p>
            <a:pPr marL="457200" lvl="1" indent="0">
              <a:buNone/>
            </a:pPr>
            <a:r>
              <a:rPr lang="en-US" sz="2700" dirty="0" err="1">
                <a:solidFill>
                  <a:srgbClr val="000000"/>
                </a:solidFill>
                <a:latin typeface="Courier New"/>
                <a:cs typeface="Courier New"/>
              </a:rPr>
              <a:t>qsub</a:t>
            </a:r>
            <a:r>
              <a:rPr lang="en-US" sz="2700" dirty="0">
                <a:solidFill>
                  <a:srgbClr val="000000"/>
                </a:solidFill>
                <a:latin typeface="Courier New"/>
                <a:cs typeface="Courier New"/>
              </a:rPr>
              <a:t> -J </a:t>
            </a:r>
            <a:r>
              <a:rPr lang="en-US" sz="2700" dirty="0">
                <a:solidFill>
                  <a:srgbClr val="0000FF"/>
                </a:solidFill>
                <a:latin typeface="Courier New"/>
                <a:cs typeface="Courier New"/>
              </a:rPr>
              <a:t>1-32 </a:t>
            </a:r>
            <a:r>
              <a:rPr lang="en-US" sz="2700" dirty="0" err="1">
                <a:solidFill>
                  <a:srgbClr val="0000FF"/>
                </a:solidFill>
                <a:latin typeface="Courier New"/>
                <a:cs typeface="Courier New"/>
              </a:rPr>
              <a:t>filename.sh</a:t>
            </a:r>
            <a:endParaRPr lang="en-US" sz="27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7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qstat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(S changes from Q to B when running)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If you want to delete a job</a:t>
            </a:r>
          </a:p>
          <a:p>
            <a:pPr marL="457200" lvl="1" indent="0">
              <a:buNone/>
            </a:pPr>
            <a:r>
              <a:rPr lang="en-US" sz="2700" dirty="0" err="1">
                <a:solidFill>
                  <a:srgbClr val="000000"/>
                </a:solidFill>
                <a:latin typeface="Courier New"/>
                <a:cs typeface="Courier New"/>
              </a:rPr>
              <a:t>q</a:t>
            </a:r>
            <a:r>
              <a:rPr lang="en-US" sz="27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stat</a:t>
            </a:r>
            <a:endParaRPr lang="en-US" sz="2700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7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qdel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job-id[] </a:t>
            </a:r>
            <a:r>
              <a:rPr lang="en-US" sz="3200" dirty="0" smtClean="0">
                <a:solidFill>
                  <a:srgbClr val="000000"/>
                </a:solidFill>
              </a:rPr>
              <a:t>(the [] is for array jobs only)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q</a:t>
            </a:r>
            <a:r>
              <a:rPr lang="en-US" dirty="0" err="1" smtClean="0">
                <a:solidFill>
                  <a:srgbClr val="000000"/>
                </a:solidFill>
              </a:rPr>
              <a:t>stat</a:t>
            </a:r>
            <a:r>
              <a:rPr lang="en-US" dirty="0" smtClean="0">
                <a:solidFill>
                  <a:srgbClr val="000000"/>
                </a:solidFill>
              </a:rPr>
              <a:t> will give you a list of jobs and you would get the job-id from there.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7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102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5: check that all is well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45469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Wait 5-10 minutes then check that nothing has gone wrong.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stat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(is your job running still)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(are output files as expected) 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.sh.e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job-id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index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(are error files empty?)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.sh.o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job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-id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index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(are standard output files as expected)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qstat</a:t>
            </a:r>
            <a:r>
              <a:rPr lang="en-US" dirty="0">
                <a:solidFill>
                  <a:srgbClr val="000000"/>
                </a:solidFill>
              </a:rPr>
              <a:t> (is your job running still)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exit</a:t>
            </a:r>
            <a:r>
              <a:rPr lang="en-US" dirty="0" smtClean="0">
                <a:solidFill>
                  <a:srgbClr val="000000"/>
                </a:solidFill>
              </a:rPr>
              <a:t> (you’re done for now come back later)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7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91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5 continued: how jobs are run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11200" y="2679700"/>
            <a:ext cx="2933700" cy="2946400"/>
            <a:chOff x="457200" y="2794000"/>
            <a:chExt cx="3606800" cy="2946400"/>
          </a:xfrm>
        </p:grpSpPr>
        <p:sp>
          <p:nvSpPr>
            <p:cNvPr id="5" name="Rectangle 4"/>
            <p:cNvSpPr/>
            <p:nvPr/>
          </p:nvSpPr>
          <p:spPr>
            <a:xfrm>
              <a:off x="457200" y="27940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0988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" y="34163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" y="37211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200" y="40386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" y="43180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7200" y="46228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7200" y="49403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7200" y="52451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7200" y="5562600"/>
              <a:ext cx="3606800" cy="177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686300" y="26924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86300" y="29972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86300" y="33147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38700" y="36195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14900" y="39370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067300" y="42164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19700" y="45212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219700" y="48514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48300" y="51816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854700" y="5461000"/>
            <a:ext cx="2933700" cy="1778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11200" y="6073001"/>
            <a:ext cx="2933700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1200" y="6073001"/>
            <a:ext cx="2832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time</a:t>
            </a:r>
            <a:endParaRPr lang="en-US" sz="30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86300" y="6073001"/>
            <a:ext cx="4102100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86300" y="6073001"/>
            <a:ext cx="4102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time</a:t>
            </a:r>
            <a:endParaRPr lang="en-US" sz="3000" dirty="0"/>
          </a:p>
        </p:txBody>
      </p:sp>
      <p:sp>
        <p:nvSpPr>
          <p:cNvPr id="35" name="TextBox 34"/>
          <p:cNvSpPr txBox="1"/>
          <p:nvPr/>
        </p:nvSpPr>
        <p:spPr>
          <a:xfrm>
            <a:off x="711200" y="1531938"/>
            <a:ext cx="2832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What we </a:t>
            </a:r>
          </a:p>
          <a:p>
            <a:pPr algn="ctr"/>
            <a:r>
              <a:rPr lang="en-US" sz="3000" dirty="0" smtClean="0"/>
              <a:t>might think</a:t>
            </a:r>
            <a:endParaRPr lang="en-US" sz="3000" dirty="0"/>
          </a:p>
        </p:txBody>
      </p:sp>
      <p:sp>
        <p:nvSpPr>
          <p:cNvPr id="36" name="TextBox 35"/>
          <p:cNvSpPr txBox="1"/>
          <p:nvPr/>
        </p:nvSpPr>
        <p:spPr>
          <a:xfrm>
            <a:off x="4686300" y="1531938"/>
            <a:ext cx="2933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What really happens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72851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</a:t>
            </a:r>
            <a:r>
              <a:rPr lang="en-US" dirty="0">
                <a:solidFill>
                  <a:srgbClr val="000000"/>
                </a:solidFill>
              </a:rPr>
              <a:t>6</a:t>
            </a:r>
            <a:r>
              <a:rPr lang="en-US" dirty="0" smtClean="0">
                <a:solidFill>
                  <a:srgbClr val="000000"/>
                </a:solidFill>
              </a:rPr>
              <a:t>: Getting your results back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45469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qstat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(is your job running still)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cd $HOME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(output files as expected?) 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output filename </a:t>
            </a:r>
            <a:r>
              <a:rPr lang="en-US" dirty="0" smtClean="0">
                <a:solidFill>
                  <a:srgbClr val="000000"/>
                </a:solidFill>
              </a:rPr>
              <a:t>(contents as expected?)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.sh.e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job-id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index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(error files empty?)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.sh.o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job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-id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index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(standard output files as expected?)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tar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czvf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.tgz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* 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.tgz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$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HOME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27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936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6 continued: </a:t>
            </a:r>
            <a:r>
              <a:rPr lang="en-US" dirty="0" err="1" smtClean="0">
                <a:solidFill>
                  <a:srgbClr val="000000"/>
                </a:solidFill>
              </a:rPr>
              <a:t>sftp</a:t>
            </a:r>
            <a:r>
              <a:rPr lang="en-US" dirty="0" smtClean="0">
                <a:solidFill>
                  <a:srgbClr val="000000"/>
                </a:solidFill>
              </a:rPr>
              <a:t> to get results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4546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exit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Use </a:t>
            </a:r>
            <a:r>
              <a:rPr lang="en-US" dirty="0" err="1">
                <a:solidFill>
                  <a:srgbClr val="000000"/>
                </a:solidFill>
              </a:rPr>
              <a:t>sftp</a:t>
            </a:r>
            <a:r>
              <a:rPr lang="en-US" dirty="0">
                <a:solidFill>
                  <a:srgbClr val="000000"/>
                </a:solidFill>
              </a:rPr>
              <a:t>: from </a:t>
            </a:r>
            <a:r>
              <a:rPr lang="en-US" dirty="0" smtClean="0">
                <a:solidFill>
                  <a:srgbClr val="000000"/>
                </a:solidFill>
              </a:rPr>
              <a:t>a new directory on your own computer of where you want the results to be.    Open a shell and type …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sftp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urier New"/>
                <a:cs typeface="Courier New"/>
              </a:rPr>
              <a:t>username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@login.cx1.hpc.ic.ac.uk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</a:rPr>
              <a:t>You will be asked for your standard cluster password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get </a:t>
            </a:r>
            <a:r>
              <a:rPr lang="en-US" sz="25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.tgz</a:t>
            </a:r>
            <a:endParaRPr lang="en-US" sz="25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exit</a:t>
            </a:r>
          </a:p>
          <a:p>
            <a:r>
              <a:rPr lang="en-US" dirty="0">
                <a:solidFill>
                  <a:srgbClr val="000000"/>
                </a:solidFill>
              </a:rPr>
              <a:t>Your </a:t>
            </a:r>
            <a:r>
              <a:rPr lang="en-US" dirty="0" smtClean="0">
                <a:solidFill>
                  <a:srgbClr val="000000"/>
                </a:solidFill>
              </a:rPr>
              <a:t>results are now all on your own computer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tar 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xzvf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500" dirty="0" err="1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.tgz</a:t>
            </a:r>
            <a:endParaRPr lang="en-US" sz="25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000000"/>
                </a:solidFill>
              </a:rPr>
              <a:t>Your results are now complete uncompressed and ready for </a:t>
            </a:r>
            <a:r>
              <a:rPr lang="en-US" dirty="0" smtClean="0">
                <a:solidFill>
                  <a:srgbClr val="000000"/>
                </a:solidFill>
              </a:rPr>
              <a:t>use.  Now you need to write some R code to read in and analyze all those file.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44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2264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7" name="Oval 6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01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26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7" r="-16248"/>
          <a:stretch/>
        </p:blipFill>
        <p:spPr>
          <a:xfrm>
            <a:off x="5390160" y="4811130"/>
            <a:ext cx="3615193" cy="1869068"/>
          </a:xfrm>
          <a:prstGeom prst="rect">
            <a:avLst/>
          </a:prstGeom>
        </p:spPr>
      </p:pic>
      <p:pic>
        <p:nvPicPr>
          <p:cNvPr id="26" name="Picture 25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6650695" y="2830796"/>
            <a:ext cx="1683752" cy="177046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22313" y="4842882"/>
            <a:ext cx="7686146" cy="1869068"/>
            <a:chOff x="2349500" y="3963105"/>
            <a:chExt cx="8281459" cy="2013832"/>
          </a:xfrm>
        </p:grpSpPr>
        <p:pic>
          <p:nvPicPr>
            <p:cNvPr id="3" name="Picture 2" descr="times_serie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0" y="3963105"/>
              <a:ext cx="4433887" cy="201383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579688" y="3963105"/>
              <a:ext cx="1166812" cy="2013832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6735759" y="3963105"/>
              <a:ext cx="3895200" cy="201383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746499" y="3963105"/>
              <a:ext cx="6804714" cy="2013832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5158866" y="2842229"/>
            <a:ext cx="1683752" cy="1770465"/>
          </a:xfrm>
          <a:prstGeom prst="rect">
            <a:avLst/>
          </a:prstGeom>
        </p:spPr>
      </p:pic>
      <p:pic>
        <p:nvPicPr>
          <p:cNvPr id="13" name="Picture 12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3677483" y="2842229"/>
            <a:ext cx="1683752" cy="1770465"/>
          </a:xfrm>
          <a:prstGeom prst="rect">
            <a:avLst/>
          </a:prstGeom>
        </p:spPr>
      </p:pic>
      <p:pic>
        <p:nvPicPr>
          <p:cNvPr id="14" name="Picture 13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2203093" y="2842229"/>
            <a:ext cx="1683752" cy="1770465"/>
          </a:xfrm>
          <a:prstGeom prst="rect">
            <a:avLst/>
          </a:prstGeom>
        </p:spPr>
      </p:pic>
      <p:pic>
        <p:nvPicPr>
          <p:cNvPr id="15" name="Picture 14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722313" y="2842229"/>
            <a:ext cx="1683752" cy="177046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06065" y="2735540"/>
            <a:ext cx="952065" cy="1877154"/>
          </a:xfrm>
          <a:prstGeom prst="rect">
            <a:avLst/>
          </a:prstGeom>
          <a:solidFill>
            <a:srgbClr val="80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58130" y="2735540"/>
            <a:ext cx="515950" cy="1877154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72284" y="2735540"/>
            <a:ext cx="952065" cy="1877154"/>
          </a:xfrm>
          <a:prstGeom prst="rect">
            <a:avLst/>
          </a:prstGeom>
          <a:solidFill>
            <a:srgbClr val="80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24350" y="2735540"/>
            <a:ext cx="550843" cy="1877154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75193" y="2735540"/>
            <a:ext cx="952065" cy="1877154"/>
          </a:xfrm>
          <a:prstGeom prst="rect">
            <a:avLst/>
          </a:prstGeom>
          <a:solidFill>
            <a:srgbClr val="80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27258" y="2735540"/>
            <a:ext cx="515950" cy="1877154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42618" y="2735540"/>
            <a:ext cx="952065" cy="1877154"/>
          </a:xfrm>
          <a:prstGeom prst="rect">
            <a:avLst/>
          </a:prstGeom>
          <a:solidFill>
            <a:srgbClr val="80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94683" y="2735540"/>
            <a:ext cx="539764" cy="1877154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9063" y="481113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390189" y="266901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8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166812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746499" y="3963105"/>
                <a:ext cx="6804714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19063" y="481113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406065" y="266901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31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166812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746499" y="3963105"/>
                <a:ext cx="6804714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19063" y="481113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2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028063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07751" y="3963105"/>
                <a:ext cx="6943462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24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994284"/>
            <a:ext cx="3276600" cy="499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pic>
        <p:nvPicPr>
          <p:cNvPr id="6" name="Picture 5" descr="220px-Gordon_Moo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8" y="1422899"/>
            <a:ext cx="2794000" cy="246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512" y="5532438"/>
            <a:ext cx="3487738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oore's la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12" y="2036763"/>
            <a:ext cx="5214882" cy="46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9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028063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07751" y="3963105"/>
                <a:ext cx="6943462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-269874" y="2700762"/>
            <a:ext cx="9763125" cy="1998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028063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07751" y="3963105"/>
                <a:ext cx="6943462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-269874" y="2700762"/>
            <a:ext cx="9763125" cy="1998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Use a “burn in” period and check the species abundance distribution periodically.  </a:t>
            </a:r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4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028063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07751" y="3963105"/>
                <a:ext cx="6943462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-269874" y="2700762"/>
            <a:ext cx="9763125" cy="1998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Use a “burn in” period and check the species abundance distribution periodically.  You should plot species richness against time and make a conservative judgment, but for neutral theory 8 * metacommunity size complete turnovers of the community is a good rule of thumb.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9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ummit_(supercomputer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575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4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mmit_(supercomputer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5750" cy="7340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-110135"/>
            <a:ext cx="9350376" cy="6993540"/>
          </a:xfrm>
          <a:prstGeom prst="rect">
            <a:avLst/>
          </a:prstGeom>
          <a:solidFill>
            <a:srgbClr val="870000">
              <a:alpha val="7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/>
              <a:t>DO NOT …</a:t>
            </a:r>
          </a:p>
          <a:p>
            <a:pPr algn="ctr"/>
            <a:endParaRPr lang="en-US" sz="3000" b="1" dirty="0" smtClean="0"/>
          </a:p>
          <a:p>
            <a:pPr algn="ctr"/>
            <a:r>
              <a:rPr lang="en-US" sz="2500" b="1" dirty="0" smtClean="0"/>
              <a:t>Use the cluster without knowing memory and time requirements</a:t>
            </a:r>
          </a:p>
          <a:p>
            <a:pPr algn="ctr"/>
            <a:r>
              <a:rPr lang="en-US" sz="2500" b="1" dirty="0" smtClean="0"/>
              <a:t>Run jobs on the login node</a:t>
            </a:r>
          </a:p>
          <a:p>
            <a:pPr algn="ctr"/>
            <a:r>
              <a:rPr lang="en-US" sz="2500" b="1" dirty="0" smtClean="0"/>
              <a:t>Try to use cx2 </a:t>
            </a:r>
            <a:r>
              <a:rPr lang="en-US" sz="2500" b="1" smtClean="0"/>
              <a:t>or ax4 </a:t>
            </a:r>
            <a:r>
              <a:rPr lang="en-US" sz="2500" b="1" dirty="0" smtClean="0"/>
              <a:t>parts of the cluster</a:t>
            </a:r>
          </a:p>
          <a:p>
            <a:pPr algn="ctr"/>
            <a:r>
              <a:rPr lang="en-US" sz="2500" b="1" dirty="0" smtClean="0"/>
              <a:t>Output data to the hard disk regularly</a:t>
            </a:r>
          </a:p>
          <a:p>
            <a:pPr algn="ctr"/>
            <a:r>
              <a:rPr lang="en-US" sz="2500" b="1" dirty="0" smtClean="0"/>
              <a:t>Use the same random seed for your simulations</a:t>
            </a:r>
          </a:p>
          <a:p>
            <a:pPr algn="ctr"/>
            <a:r>
              <a:rPr lang="en-US" sz="2500" b="1" dirty="0" smtClean="0"/>
              <a:t>Copy and paste your shell script</a:t>
            </a:r>
          </a:p>
          <a:p>
            <a:pPr algn="ctr"/>
            <a:r>
              <a:rPr lang="en-US" sz="2500" b="1" dirty="0" smtClean="0"/>
              <a:t>Leave your results in $TMPDIR </a:t>
            </a:r>
          </a:p>
          <a:p>
            <a:pPr algn="ctr"/>
            <a:r>
              <a:rPr lang="en-US" sz="2500" b="1" dirty="0" smtClean="0"/>
              <a:t>Waste too much of your own time optimizing your code</a:t>
            </a:r>
          </a:p>
          <a:p>
            <a:pPr algn="ctr"/>
            <a:r>
              <a:rPr lang="en-US" sz="2500" b="1" dirty="0" smtClean="0"/>
              <a:t>Run code on the cluster that hasn’t been tested locally first</a:t>
            </a:r>
            <a:endParaRPr lang="en-US" sz="2500" b="1" dirty="0"/>
          </a:p>
          <a:p>
            <a:pPr algn="ctr"/>
            <a:endParaRPr lang="en-US" sz="2500" dirty="0" smtClean="0"/>
          </a:p>
          <a:p>
            <a:pPr algn="ctr"/>
            <a:endParaRPr lang="en-US" sz="2500" dirty="0"/>
          </a:p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08870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mmit_(supercomputer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5750" cy="734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1599" y="-110135"/>
            <a:ext cx="9332912" cy="6993540"/>
          </a:xfrm>
          <a:prstGeom prst="rect">
            <a:avLst/>
          </a:prstGeom>
          <a:solidFill>
            <a:srgbClr val="004C00">
              <a:alpha val="8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/>
              <a:t>DO …</a:t>
            </a:r>
          </a:p>
          <a:p>
            <a:pPr algn="ctr"/>
            <a:endParaRPr lang="en-US" sz="3000" b="1" dirty="0" smtClean="0"/>
          </a:p>
          <a:p>
            <a:pPr algn="ctr"/>
            <a:r>
              <a:rPr lang="en-US" sz="2500" b="1" dirty="0" smtClean="0"/>
              <a:t>Use the cluster for jobs that take a long time locally.</a:t>
            </a:r>
          </a:p>
          <a:p>
            <a:pPr algn="ctr"/>
            <a:r>
              <a:rPr lang="en-US" sz="2500" b="1" dirty="0"/>
              <a:t>Optimize your code if there’s going to be a huge </a:t>
            </a:r>
            <a:r>
              <a:rPr lang="en-US" sz="2500" b="1" dirty="0" smtClean="0"/>
              <a:t>benefit</a:t>
            </a:r>
          </a:p>
          <a:p>
            <a:pPr algn="ctr"/>
            <a:r>
              <a:rPr lang="en-US" sz="2500" b="1" dirty="0"/>
              <a:t>R</a:t>
            </a:r>
            <a:r>
              <a:rPr lang="en-US" sz="2500" b="1" dirty="0" smtClean="0"/>
              <a:t>un repeat readings and different parameters as separate jobs.</a:t>
            </a:r>
          </a:p>
          <a:p>
            <a:pPr algn="ctr"/>
            <a:r>
              <a:rPr lang="en-US" sz="2500" b="1" dirty="0" smtClean="0"/>
              <a:t>Run jobs that take between 30 </a:t>
            </a:r>
            <a:r>
              <a:rPr lang="en-US" sz="2500" b="1" dirty="0" err="1" smtClean="0"/>
              <a:t>mins</a:t>
            </a:r>
            <a:r>
              <a:rPr lang="en-US" sz="2500" b="1" dirty="0" smtClean="0"/>
              <a:t> and 3 days to execute.</a:t>
            </a:r>
          </a:p>
          <a:p>
            <a:pPr algn="ctr"/>
            <a:r>
              <a:rPr lang="en-US" sz="2500" b="1" dirty="0" smtClean="0"/>
              <a:t>Write your shell script on the cluster itself.</a:t>
            </a:r>
          </a:p>
          <a:p>
            <a:pPr algn="ctr"/>
            <a:r>
              <a:rPr lang="en-US" sz="2500" b="1" dirty="0" smtClean="0"/>
              <a:t>Make your code output each result in a differently named file.</a:t>
            </a:r>
          </a:p>
          <a:p>
            <a:pPr algn="ctr"/>
            <a:r>
              <a:rPr lang="en-US" sz="2500" b="1" dirty="0" smtClean="0"/>
              <a:t>Check periodically that all is well on the cluster</a:t>
            </a:r>
          </a:p>
          <a:p>
            <a:pPr algn="ctr"/>
            <a:r>
              <a:rPr lang="en-US" sz="2500" b="1" dirty="0" smtClean="0"/>
              <a:t>Be ambitio</a:t>
            </a:r>
            <a:r>
              <a:rPr lang="en-US" sz="2500" b="1" dirty="0"/>
              <a:t>us – you can do loads of great stuff with a cluster.</a:t>
            </a:r>
          </a:p>
          <a:p>
            <a:pPr algn="ctr"/>
            <a:r>
              <a:rPr lang="en-US" sz="2500" b="1" dirty="0" err="1"/>
              <a:t>imperial.ac.uk</a:t>
            </a:r>
            <a:r>
              <a:rPr lang="en-US" sz="2500" b="1" dirty="0"/>
              <a:t>/admin-services/</a:t>
            </a:r>
            <a:r>
              <a:rPr lang="en-US" sz="2500" b="1" dirty="0" err="1"/>
              <a:t>ict</a:t>
            </a:r>
            <a:r>
              <a:rPr lang="en-US" sz="2500" b="1" dirty="0"/>
              <a:t>/self-service/research-support/</a:t>
            </a:r>
            <a:r>
              <a:rPr lang="en-US" sz="2500" b="1" dirty="0" err="1"/>
              <a:t>rcs</a:t>
            </a:r>
            <a:endParaRPr lang="en-US" sz="2500" b="1" dirty="0"/>
          </a:p>
          <a:p>
            <a:pPr algn="ctr"/>
            <a:r>
              <a:rPr lang="en-US" sz="2500" b="1" dirty="0" err="1"/>
              <a:t>wiki.imperial.ac.uk</a:t>
            </a:r>
            <a:r>
              <a:rPr lang="en-US" sz="2500" b="1" dirty="0"/>
              <a:t>/display/HPC/</a:t>
            </a:r>
            <a:r>
              <a:rPr lang="en-US" sz="2500" b="1" dirty="0" err="1"/>
              <a:t>High+Performance+Computing</a:t>
            </a:r>
            <a:endParaRPr lang="en-US" sz="2500" b="1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3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994284"/>
            <a:ext cx="3276600" cy="4991100"/>
          </a:xfrm>
          <a:prstGeom prst="rect">
            <a:avLst/>
          </a:prstGeom>
        </p:spPr>
      </p:pic>
      <p:pic>
        <p:nvPicPr>
          <p:cNvPr id="9" name="Picture 8" descr="moore's l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12" y="2036763"/>
            <a:ext cx="5214882" cy="4675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pic>
        <p:nvPicPr>
          <p:cNvPr id="6" name="Picture 5" descr="220px-Gordon_Moo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8" y="1422899"/>
            <a:ext cx="2794000" cy="246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2457" y="5985384"/>
            <a:ext cx="3187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Jan 2015 update: $</a:t>
            </a:r>
            <a:r>
              <a:rPr lang="en-US" dirty="0"/>
              <a:t>6.7 billion</a:t>
            </a:r>
          </a:p>
        </p:txBody>
      </p:sp>
    </p:spTree>
    <p:extLst>
      <p:ext uri="{BB962C8B-B14F-4D97-AF65-F5344CB8AC3E}">
        <p14:creationId xmlns:p14="http://schemas.microsoft.com/office/powerpoint/2010/main" val="162773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503969"/>
            <a:ext cx="8858415" cy="49831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Embarrassingly parallel problems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Graphics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dirty="0">
                <a:solidFill>
                  <a:srgbClr val="000000"/>
                </a:solidFill>
              </a:rPr>
              <a:t>Simulations with multiple </a:t>
            </a:r>
            <a:r>
              <a:rPr lang="en-US" dirty="0" smtClean="0">
                <a:solidFill>
                  <a:srgbClr val="000000"/>
                </a:solidFill>
              </a:rPr>
              <a:t>parameters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server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74" y="3873500"/>
            <a:ext cx="4355564" cy="29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7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503969"/>
            <a:ext cx="8858415" cy="49831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Embarrassingly parallel problems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Graphics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dirty="0">
                <a:solidFill>
                  <a:srgbClr val="000000"/>
                </a:solidFill>
              </a:rPr>
              <a:t>Simulations with multiple </a:t>
            </a:r>
            <a:r>
              <a:rPr lang="en-US" dirty="0" smtClean="0">
                <a:solidFill>
                  <a:srgbClr val="000000"/>
                </a:solidFill>
              </a:rPr>
              <a:t>parameters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Non embarrassingly parallel problems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Fluid dynamics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 lot of the tasks run by a single program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server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74" y="3873500"/>
            <a:ext cx="4355564" cy="29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4074</Words>
  <Application>Microsoft Macintosh PowerPoint</Application>
  <PresentationFormat>On-screen Show (4:3)</PresentationFormat>
  <Paragraphs>703</Paragraphs>
  <Slides>65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PowerPoint Presentation</vt:lpstr>
      <vt:lpstr>High Performance Computing (HPC)</vt:lpstr>
      <vt:lpstr>Introduction to HPC and why it’s useful</vt:lpstr>
      <vt:lpstr>Introduction to HPC and why it’s useful</vt:lpstr>
      <vt:lpstr>Introduction to HPC and why it’s useful</vt:lpstr>
      <vt:lpstr>Introduction to HPC and why it’s useful</vt:lpstr>
      <vt:lpstr>Introduction to HPC and why it’s useful</vt:lpstr>
      <vt:lpstr>Introduction to HPC and why it’s useful</vt:lpstr>
      <vt:lpstr>How do you parallelize your code?</vt:lpstr>
      <vt:lpstr>How do you parallelize your code?</vt:lpstr>
      <vt:lpstr>How do you parallelize your code?</vt:lpstr>
      <vt:lpstr>PowerPoint Presentation</vt:lpstr>
      <vt:lpstr>PowerPoint Presentation</vt:lpstr>
      <vt:lpstr>How do you parallelize your code?</vt:lpstr>
      <vt:lpstr>How do you parallelize your code?</vt:lpstr>
      <vt:lpstr>Handling memory</vt:lpstr>
      <vt:lpstr>Handling memory</vt:lpstr>
      <vt:lpstr>Handling memory</vt:lpstr>
      <vt:lpstr>Handling memory</vt:lpstr>
      <vt:lpstr>Handling memory</vt:lpstr>
      <vt:lpstr>Handling memory</vt:lpstr>
      <vt:lpstr>Handling memory</vt:lpstr>
      <vt:lpstr>Handling memory</vt:lpstr>
      <vt:lpstr>PowerPoint Presentation</vt:lpstr>
      <vt:lpstr>Imperial College  high performance computing hpc.ic.ac.uk</vt:lpstr>
      <vt:lpstr>Imperial College  high performance computing hpc.ic.ac.uk</vt:lpstr>
      <vt:lpstr>The Imperial College high performance computing PC cluster cx1.hpc.ic.ac.uk</vt:lpstr>
      <vt:lpstr>The Imperial College high performance computing PC cluster cx1.hpc.ic.ac.uk</vt:lpstr>
      <vt:lpstr>The Imperial College high performance computing PC cluster cx1.hpc.ic.ac.uk</vt:lpstr>
      <vt:lpstr>The Imperial College high performance computing PC cluster cx1.hpc.ic.ac.uk</vt:lpstr>
      <vt:lpstr>The Imperial College high performance computing PC cluster cx1.hpc.ic.ac.uk</vt:lpstr>
      <vt:lpstr>The Imperial College high performance computing PC cluster cx1.hpc.ic.ac.uk</vt:lpstr>
      <vt:lpstr>Where your data is stored…</vt:lpstr>
      <vt:lpstr>Where your data is stored…</vt:lpstr>
      <vt:lpstr>Where your data is stored…</vt:lpstr>
      <vt:lpstr>Where your data is stored…</vt:lpstr>
      <vt:lpstr>Where your data is stored…</vt:lpstr>
      <vt:lpstr>Where your data is stored…</vt:lpstr>
      <vt:lpstr>Where your data is stored…</vt:lpstr>
      <vt:lpstr>Where your data is stored…</vt:lpstr>
      <vt:lpstr>Where your data is stored…</vt:lpstr>
      <vt:lpstr>Step 1: get your code onto the cluster</vt:lpstr>
      <vt:lpstr>Step 1: get your code onto the cluster</vt:lpstr>
      <vt:lpstr>Step 2: log into the cluster</vt:lpstr>
      <vt:lpstr>Step 3: make a file for your shell script</vt:lpstr>
      <vt:lpstr>Step 3 continued: your shell script file</vt:lpstr>
      <vt:lpstr>Step 3 continued: your shell script file</vt:lpstr>
      <vt:lpstr>Step 3 continued: job sizing</vt:lpstr>
      <vt:lpstr>Step 4: submitting your job to the cluster</vt:lpstr>
      <vt:lpstr>Step 5: check that all is well</vt:lpstr>
      <vt:lpstr>Step 5 continued: how jobs are run</vt:lpstr>
      <vt:lpstr>Step 6: Getting your results back</vt:lpstr>
      <vt:lpstr>Step 6 continued: sftp to get results</vt:lpstr>
      <vt:lpstr>For your excercises</vt:lpstr>
      <vt:lpstr>For your excercises</vt:lpstr>
      <vt:lpstr>For your excercises</vt:lpstr>
      <vt:lpstr>For your excercises</vt:lpstr>
      <vt:lpstr>For your excercises</vt:lpstr>
      <vt:lpstr>For your excercises</vt:lpstr>
      <vt:lpstr>For your excercises</vt:lpstr>
      <vt:lpstr>For your excercises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Rosindell</dc:creator>
  <cp:lastModifiedBy>James Rosindell</cp:lastModifiedBy>
  <cp:revision>208</cp:revision>
  <dcterms:created xsi:type="dcterms:W3CDTF">2013-01-14T12:17:32Z</dcterms:created>
  <dcterms:modified xsi:type="dcterms:W3CDTF">2018-12-01T15:58:14Z</dcterms:modified>
</cp:coreProperties>
</file>